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65" r:id="rId6"/>
    <p:sldId id="410" r:id="rId7"/>
    <p:sldId id="285" r:id="rId8"/>
    <p:sldId id="284" r:id="rId9"/>
    <p:sldId id="283" r:id="rId10"/>
    <p:sldId id="28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hop, Tris (BEIS)" initials="BT(" lastIdx="1" clrIdx="0">
    <p:extLst>
      <p:ext uri="{19B8F6BF-5375-455C-9EA6-DF929625EA0E}">
        <p15:presenceInfo xmlns:p15="http://schemas.microsoft.com/office/powerpoint/2012/main" userId="S::Tris.Bishop@beis.gov.uk::503d1551-f1b6-434a-b9f8-2e0c564604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FF5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23261-E6AA-41FA-8AE7-A0E542CE9FEF}" v="56" dt="2020-10-12T17:44:28.382"/>
    <p1510:client id="{43CBF022-8215-4D46-A579-1DB4F730888D}" v="38" dt="2020-10-12T11:30:55.344"/>
    <p1510:client id="{5C208EBA-0EC7-F976-364D-C53A2E27C1A5}" v="7" dt="2020-10-12T17:04:08.771"/>
    <p1510:client id="{6F0A7764-696C-F02C-3B7D-F257D6D3A0CD}" v="237" dt="2020-10-12T09:11:52.143"/>
    <p1510:client id="{7164C26A-D0D3-2D22-C904-E5EF32BBF1B4}" v="100" dt="2020-10-12T11:29:39.025"/>
    <p1510:client id="{8BA40A26-A34A-4894-BF6B-23FCEAB0AD5A}" v="30" dt="2020-10-12T17:27:04.495"/>
    <p1510:client id="{E4BF32BA-0ACE-0B5B-C92F-ABFEE55CEB5C}" v="168" dt="2020-10-12T08:29:37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0DECC4-89C4-4F0A-966D-2283BD3EB1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F931B-9E19-4EC0-8798-FFE8030D28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C7886-4261-4817-8947-0DF86A482CF0}" type="datetimeFigureOut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10/11/2020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3367D-A6A9-4672-A411-FAEE4F2134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3054C-F9F4-49F1-988D-DD08C11AA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3DE63-1C4B-4152-BB4F-DB9383F1DDA9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3F0D45-D11F-4443-A210-A41819458A7A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EFB60E-C0A5-416E-864A-9ED7E1B46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4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34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RHC is a brand-new independent expert committee made up of a Chair and 5 Council members with cross-cutting expertise supported by a team of civil servants.</a:t>
            </a:r>
          </a:p>
          <a:p>
            <a:endParaRPr lang="en-GB" sz="1400" b="1">
              <a:solidFill>
                <a:schemeClr val="tx1"/>
              </a:solidFill>
            </a:endParaRPr>
          </a:p>
          <a:p>
            <a:r>
              <a:rPr lang="en-GB" sz="1400" b="1">
                <a:solidFill>
                  <a:schemeClr val="tx1"/>
                </a:solidFill>
              </a:rPr>
              <a:t>Report to the BEIS SOS with recommendations.</a:t>
            </a:r>
          </a:p>
          <a:p>
            <a:endParaRPr lang="en-GB" sz="1400" b="1">
              <a:solidFill>
                <a:schemeClr val="tx1"/>
              </a:solidFill>
            </a:endParaRPr>
          </a:p>
          <a:p>
            <a:r>
              <a:rPr lang="en-GB" sz="1400" b="1"/>
              <a:t>What is the problem we’re trying to solve?</a:t>
            </a:r>
            <a:endParaRPr lang="en-GB" sz="1400" b="1">
              <a:cs typeface="Arial"/>
            </a:endParaRPr>
          </a:p>
          <a:p>
            <a:pPr marL="285750" indent="-285750"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The Fourth Industrial Revolution is creating a </a:t>
            </a:r>
            <a:r>
              <a:rPr lang="en-GB" sz="14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wave of technological change </a:t>
            </a:r>
            <a:r>
              <a:rPr lang="en-GB" sz="1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85750" indent="-285750"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It poses </a:t>
            </a:r>
            <a:r>
              <a:rPr lang="en-GB" sz="14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challenges for traditional regulatory systems</a:t>
            </a:r>
            <a:r>
              <a:rPr lang="en-GB" sz="14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, which can struggle to keep up with new products and services </a:t>
            </a:r>
            <a:r>
              <a:rPr lang="en-GB" sz="1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85750" indent="-285750"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We need to </a:t>
            </a:r>
            <a:r>
              <a:rPr lang="en-GB" sz="14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make our regulatory system more agile </a:t>
            </a:r>
            <a:r>
              <a:rPr lang="en-GB" sz="14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and seize the opportunities ahead</a:t>
            </a:r>
            <a:r>
              <a:rPr lang="en-US" sz="1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85750" indent="-2857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The Council has a critical role in enabling the UK to </a:t>
            </a:r>
            <a:r>
              <a:rPr lang="en-GB" sz="14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maximise the value from </a:t>
            </a:r>
            <a:r>
              <a:rPr lang="en-GB" sz="1400" b="1">
                <a:solidFill>
                  <a:srgbClr val="000000"/>
                </a:solidFill>
                <a:latin typeface="Arial"/>
                <a:cs typeface="Arial"/>
              </a:rPr>
              <a:t>technological innovation</a:t>
            </a:r>
            <a:r>
              <a:rPr lang="en-GB" sz="14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 - across social, environmental, and economic domains</a:t>
            </a:r>
            <a:r>
              <a:rPr lang="en-US" sz="1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85750" indent="-285750"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The Council will assist in ensuring this is done in a way that </a:t>
            </a:r>
            <a:r>
              <a:rPr lang="en-GB" sz="14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maintains public trust </a:t>
            </a:r>
            <a:r>
              <a:rPr lang="en-US" sz="1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GB" sz="1400" b="0">
              <a:solidFill>
                <a:schemeClr val="tx1"/>
              </a:solidFill>
              <a:latin typeface="Arial"/>
              <a:cs typeface="Arial"/>
            </a:endParaRPr>
          </a:p>
          <a:p>
            <a:pPr lvl="1" indent="-179705">
              <a:lnSpc>
                <a:spcPct val="110000"/>
              </a:lnSpc>
            </a:pPr>
            <a:r>
              <a:rPr lang="en-GB" sz="1400"/>
              <a:t>RHC objective:</a:t>
            </a:r>
          </a:p>
          <a:p>
            <a:pPr lvl="1" indent="-179705">
              <a:lnSpc>
                <a:spcPct val="110000"/>
              </a:lnSpc>
            </a:pPr>
            <a:endParaRPr lang="en-US" sz="1400"/>
          </a:p>
          <a:p>
            <a:pPr fontAlgn="base">
              <a:lnSpc>
                <a:spcPct val="110000"/>
              </a:lnSpc>
            </a:pPr>
            <a:r>
              <a:rPr lang="en-GB" sz="1400">
                <a:latin typeface="Arial"/>
                <a:cs typeface="Arial"/>
              </a:rPr>
              <a:t>To </a:t>
            </a:r>
            <a:r>
              <a:rPr lang="en-GB" sz="1400" b="1">
                <a:latin typeface="Arial"/>
                <a:cs typeface="Arial"/>
              </a:rPr>
              <a:t>identify the implications of technological innovation </a:t>
            </a:r>
            <a:r>
              <a:rPr lang="en-GB" sz="1400">
                <a:latin typeface="Arial"/>
                <a:cs typeface="Arial"/>
              </a:rPr>
              <a:t>and </a:t>
            </a:r>
            <a:r>
              <a:rPr lang="en-GB" sz="1400" b="1">
                <a:latin typeface="Arial"/>
                <a:cs typeface="Arial"/>
              </a:rPr>
              <a:t>advise government on regulatory reform needed to support its rapid and safe introduction</a:t>
            </a:r>
            <a:r>
              <a:rPr lang="en-GB" sz="1400">
                <a:latin typeface="Arial"/>
                <a:cs typeface="Arial"/>
              </a:rPr>
              <a:t>. Recommendations may include introduction, adaptation or repeal of regulation, or the adoption of alternatives (i.e. voluntary standards, education).</a:t>
            </a:r>
          </a:p>
          <a:p>
            <a:pPr fontAlgn="base">
              <a:lnSpc>
                <a:spcPct val="110000"/>
              </a:lnSpc>
            </a:pPr>
            <a:endParaRPr lang="en-GB" sz="1400">
              <a:latin typeface="Arial"/>
              <a:cs typeface="Arial"/>
            </a:endParaRPr>
          </a:p>
          <a:p>
            <a:pPr fontAlgn="base">
              <a:lnSpc>
                <a:spcPct val="110000"/>
              </a:lnSpc>
            </a:pPr>
            <a:r>
              <a:rPr lang="en-GB" sz="1400" b="1">
                <a:solidFill>
                  <a:schemeClr val="accent1"/>
                </a:solidFill>
                <a:latin typeface="Arial"/>
                <a:cs typeface="Arial"/>
              </a:rPr>
              <a:t>Anticipatory regulation:</a:t>
            </a:r>
          </a:p>
          <a:p>
            <a:pPr fontAlgn="base">
              <a:lnSpc>
                <a:spcPct val="110000"/>
              </a:lnSpc>
            </a:pPr>
            <a:r>
              <a:rPr lang="en-GB" sz="1400">
                <a:latin typeface="Arial"/>
                <a:cs typeface="Arial"/>
              </a:rPr>
              <a:t>We take an anticipatory approach to regulation which is </a:t>
            </a:r>
            <a:r>
              <a:rPr lang="en-GB" sz="1400" b="1">
                <a:latin typeface="Arial"/>
                <a:cs typeface="Arial"/>
              </a:rPr>
              <a:t>future-facing so that regulation is resilient to uncertainty in fast-changing markets</a:t>
            </a:r>
            <a:r>
              <a:rPr lang="en-GB" sz="1400">
                <a:latin typeface="Arial"/>
                <a:cs typeface="Arial"/>
              </a:rPr>
              <a:t>. This also includes a focus on </a:t>
            </a:r>
            <a:r>
              <a:rPr lang="en-GB" sz="1400" b="1">
                <a:latin typeface="Arial"/>
                <a:cs typeface="Arial"/>
              </a:rPr>
              <a:t>outcomes-based regulation</a:t>
            </a:r>
            <a:r>
              <a:rPr lang="en-GB" sz="1400">
                <a:latin typeface="Arial"/>
                <a:cs typeface="Arial"/>
              </a:rPr>
              <a:t> where well-defined goals are set rather than rules. 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5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https://www.gov.uk/government/groups/regulatory-horizons-council-rhc#membership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3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1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2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[Not seeking to get into the substance]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254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33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gulatory Horizons Council">
            <a:extLst>
              <a:ext uri="{FF2B5EF4-FFF2-40B4-BE49-F238E27FC236}">
                <a16:creationId xmlns:a16="http://schemas.microsoft.com/office/drawing/2014/main" id="{5E72ACAC-5F95-413C-93DA-0EBB942EC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666"/>
            <a:ext cx="12189630" cy="6856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DC3A8-E3D7-48E5-9559-9C05FC086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178" y="2588258"/>
            <a:ext cx="9940940" cy="504000"/>
          </a:xfrm>
        </p:spPr>
        <p:txBody>
          <a:bodyPr anchor="t" anchorCtr="0">
            <a:normAutofit/>
          </a:bodyPr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4A54C-99DF-4290-B7D8-60194329B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178" y="3099519"/>
            <a:ext cx="76278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FEA738-E8B3-437F-8D4D-5F4800F1A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179" y="3990389"/>
            <a:ext cx="4016390" cy="2716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Month YYYY</a:t>
            </a:r>
          </a:p>
        </p:txBody>
      </p:sp>
    </p:spTree>
    <p:extLst>
      <p:ext uri="{BB962C8B-B14F-4D97-AF65-F5344CB8AC3E}">
        <p14:creationId xmlns:p14="http://schemas.microsoft.com/office/powerpoint/2010/main" val="24412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gulatory Horizons Council">
            <a:extLst>
              <a:ext uri="{FF2B5EF4-FFF2-40B4-BE49-F238E27FC236}">
                <a16:creationId xmlns:a16="http://schemas.microsoft.com/office/drawing/2014/main" id="{5E72ACAC-5F95-413C-93DA-0EBB942EC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666"/>
            <a:ext cx="12189631" cy="6856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DC3A8-E3D7-48E5-9559-9C05FC086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178" y="2588258"/>
            <a:ext cx="9940940" cy="504000"/>
          </a:xfrm>
        </p:spPr>
        <p:txBody>
          <a:bodyPr anchor="t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4A54C-99DF-4290-B7D8-60194329B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178" y="3099519"/>
            <a:ext cx="76278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FEA738-E8B3-437F-8D4D-5F4800F1A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179" y="3990389"/>
            <a:ext cx="4016390" cy="2716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Month YYYY</a:t>
            </a:r>
          </a:p>
        </p:txBody>
      </p:sp>
    </p:spTree>
    <p:extLst>
      <p:ext uri="{BB962C8B-B14F-4D97-AF65-F5344CB8AC3E}">
        <p14:creationId xmlns:p14="http://schemas.microsoft.com/office/powerpoint/2010/main" val="356461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corative image">
            <a:extLst>
              <a:ext uri="{FF2B5EF4-FFF2-40B4-BE49-F238E27FC236}">
                <a16:creationId xmlns:a16="http://schemas.microsoft.com/office/drawing/2014/main" id="{0830356C-909C-4ABE-A2FC-04677A255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81AD0-F3BF-419C-814D-EFDAD339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5" y="2549202"/>
            <a:ext cx="10644065" cy="720000"/>
          </a:xfrm>
        </p:spPr>
        <p:txBody>
          <a:bodyPr anchor="t" anchorCtr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20A5E-5729-42D6-953D-F8478EE3AA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035" y="3303254"/>
            <a:ext cx="7373273" cy="1912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14C6-ECDA-467D-B40F-ED549B15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AEF85-6DC1-4A99-8D1B-D333E8CD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561EB-B8BB-461B-8E07-0FCF948A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A7D937-4A24-49C6-A5A1-7C3360E9C930}"/>
              </a:ext>
            </a:extLst>
          </p:cNvPr>
          <p:cNvCxnSpPr>
            <a:cxnSpLocks/>
          </p:cNvCxnSpPr>
          <p:nvPr userDrawn="1"/>
        </p:nvCxnSpPr>
        <p:spPr>
          <a:xfrm>
            <a:off x="591561" y="6217920"/>
            <a:ext cx="1109969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FFC5410-5B61-4DD1-ACA9-75E0E340CD9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C50C65-C732-48FE-90E4-83C173C58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05" y="1825625"/>
            <a:ext cx="1111468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35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B5A5-EF61-426C-B4D9-3924814E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72" y="322717"/>
            <a:ext cx="11114684" cy="77976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A26-94E6-488E-9CDE-7B1D9690014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2400" y="1825200"/>
            <a:ext cx="53136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5B0C-FD37-49D6-81C9-AE8D20B994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825200"/>
            <a:ext cx="5519057" cy="4352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1A2EB-2D4A-46D4-BD9A-3A14F5F8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00F81-BA27-490F-965F-9BA0624F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EDDCF6-5D3E-40E4-95F5-FC89C6DB7F85}"/>
              </a:ext>
            </a:extLst>
          </p:cNvPr>
          <p:cNvCxnSpPr>
            <a:cxnSpLocks/>
          </p:cNvCxnSpPr>
          <p:nvPr userDrawn="1"/>
        </p:nvCxnSpPr>
        <p:spPr>
          <a:xfrm>
            <a:off x="591561" y="6217920"/>
            <a:ext cx="1109969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45C43-D22E-42CC-9576-825EDDB675D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6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B5A5-EF61-426C-B4D9-3924814E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A26-94E6-488E-9CDE-7B1D9690014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2400" y="1825200"/>
            <a:ext cx="5313600" cy="4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5B0C-FD37-49D6-81C9-AE8D20B994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3532" y="1825200"/>
            <a:ext cx="5457723" cy="4043239"/>
          </a:xfrm>
          <a:prstGeom prst="rect">
            <a:avLst/>
          </a:prstGeom>
          <a:solidFill>
            <a:srgbClr val="A7DFF5"/>
          </a:solidFill>
        </p:spPr>
        <p:txBody>
          <a:bodyPr lIns="223200" tIns="223200" rIns="223200"/>
          <a:lstStyle>
            <a:lvl1pPr>
              <a:defRPr b="0">
                <a:solidFill>
                  <a:srgbClr val="003057"/>
                </a:solidFill>
              </a:defRPr>
            </a:lvl1pPr>
          </a:lstStyle>
          <a:p>
            <a:pPr lvl="0"/>
            <a:r>
              <a:rPr lang="en-GB" noProof="0"/>
              <a:t>Emphasis Text or image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1A2EB-2D4A-46D4-BD9A-3A14F5F8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00F81-BA27-490F-965F-9BA0624F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7EA4C4-297B-4860-AD54-865BF8F8A5D3}"/>
              </a:ext>
            </a:extLst>
          </p:cNvPr>
          <p:cNvCxnSpPr>
            <a:cxnSpLocks/>
          </p:cNvCxnSpPr>
          <p:nvPr userDrawn="1"/>
        </p:nvCxnSpPr>
        <p:spPr>
          <a:xfrm>
            <a:off x="591561" y="6217920"/>
            <a:ext cx="1109969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1103E-42BC-4BAD-A1A4-A38412B3D03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4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r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gulatory Horizons Council">
            <a:extLst>
              <a:ext uri="{FF2B5EF4-FFF2-40B4-BE49-F238E27FC236}">
                <a16:creationId xmlns:a16="http://schemas.microsoft.com/office/drawing/2014/main" id="{19356315-E250-49CC-B368-C05E1CC15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666"/>
            <a:ext cx="12189631" cy="685666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A8D8B7-1CFD-49AB-9068-319313F08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462" y="2530554"/>
            <a:ext cx="7761515" cy="18716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Contact and copyright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229655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86170-144F-4641-97B4-22108ADC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72" y="322717"/>
            <a:ext cx="11114684" cy="7797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28173-E07F-4D94-BDED-087BCEFF1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2505" y="6444180"/>
            <a:ext cx="1439175" cy="2014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62322-4E9F-43FC-9281-3453FB17D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0738" y="6366772"/>
            <a:ext cx="5936447" cy="3312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On the Insert ribbon select Header &amp; Footer to edit this holding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9B8C-38F9-40B1-AA41-77A2D52FA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1256" y="6460185"/>
            <a:ext cx="3600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 b="1">
                <a:solidFill>
                  <a:srgbClr val="003057"/>
                </a:solidFill>
              </a:defRPr>
            </a:lvl1pPr>
          </a:lstStyle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1EED47-77B9-4911-97EB-43871186B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505" y="1825625"/>
            <a:ext cx="1111468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2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1" r:id="rId3"/>
    <p:sldLayoutId id="2147483650" r:id="rId4"/>
    <p:sldLayoutId id="2147483652" r:id="rId5"/>
    <p:sldLayoutId id="2147483658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None/>
        <a:defRPr lang="en-US" sz="2000" b="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342000" indent="-34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tabLst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026000" marR="0" indent="-342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C620-A87C-4B3C-B90A-7012EEE59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178" y="2408518"/>
            <a:ext cx="9940940" cy="1660692"/>
          </a:xfrm>
        </p:spPr>
        <p:txBody>
          <a:bodyPr anchor="t">
            <a:noAutofit/>
          </a:bodyPr>
          <a:lstStyle/>
          <a:p>
            <a:r>
              <a:rPr lang="en-GB"/>
              <a:t>Introduction to the RHC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E5374-9CD1-450A-81DE-76679616A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178" y="4311945"/>
            <a:ext cx="7627800" cy="720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/>
              <a:t>Drone Industry Action Group</a:t>
            </a:r>
            <a:endParaRPr lang="en-GB" sz="280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BB91B-919B-4090-9C79-7D089189B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178" y="5229910"/>
            <a:ext cx="4016390" cy="271604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900"/>
              <a:t>13 October 2020</a:t>
            </a:r>
          </a:p>
        </p:txBody>
      </p:sp>
    </p:spTree>
    <p:extLst>
      <p:ext uri="{BB962C8B-B14F-4D97-AF65-F5344CB8AC3E}">
        <p14:creationId xmlns:p14="http://schemas.microsoft.com/office/powerpoint/2010/main" val="136225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B8A24-95BE-4661-99D5-7CB338A1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38BBF-CE19-499D-AD04-79CDD4FDA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6" t="17982" r="52714" b="7339"/>
          <a:stretch/>
        </p:blipFill>
        <p:spPr>
          <a:xfrm>
            <a:off x="1170495" y="1"/>
            <a:ext cx="9851010" cy="67832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86BD64-08B3-4FFD-B546-5116742A8269}"/>
              </a:ext>
            </a:extLst>
          </p:cNvPr>
          <p:cNvSpPr/>
          <p:nvPr/>
        </p:nvSpPr>
        <p:spPr>
          <a:xfrm>
            <a:off x="412376" y="5850965"/>
            <a:ext cx="1087718" cy="932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5C3AAB-7078-439F-8FFC-DE13BD7DC947}"/>
              </a:ext>
            </a:extLst>
          </p:cNvPr>
          <p:cNvSpPr/>
          <p:nvPr/>
        </p:nvSpPr>
        <p:spPr>
          <a:xfrm>
            <a:off x="10742705" y="5453530"/>
            <a:ext cx="1087718" cy="932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2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48DE-C462-47D8-A1CC-66004487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Council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B8A24-95BE-4661-99D5-7CB338A1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 descr="Cathryn Ross (@CathrynRoss_) | Twitter">
            <a:extLst>
              <a:ext uri="{FF2B5EF4-FFF2-40B4-BE49-F238E27FC236}">
                <a16:creationId xmlns:a16="http://schemas.microsoft.com/office/drawing/2014/main" id="{A400FDE5-C15B-4338-97B5-D3896FF08A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" y="1606343"/>
            <a:ext cx="1756100" cy="17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essor Alastair Denniston | NIHR SRMRC - Surgical Reconstruction and  Microbiology Research Centre">
            <a:extLst>
              <a:ext uri="{FF2B5EF4-FFF2-40B4-BE49-F238E27FC236}">
                <a16:creationId xmlns:a16="http://schemas.microsoft.com/office/drawing/2014/main" id="{D1C53AC7-A6F2-40E2-A657-27DCB445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2" y="3733192"/>
            <a:ext cx="1834088" cy="18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rag Vyas – Director – PV10 Consult Ltd | LinkedIn">
            <a:extLst>
              <a:ext uri="{FF2B5EF4-FFF2-40B4-BE49-F238E27FC236}">
                <a16:creationId xmlns:a16="http://schemas.microsoft.com/office/drawing/2014/main" id="{BE71E13D-2903-4636-A958-37010D5F3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24" y="1606343"/>
            <a:ext cx="1756100" cy="17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yce Tait - Edinburgh Research Explorer">
            <a:extLst>
              <a:ext uri="{FF2B5EF4-FFF2-40B4-BE49-F238E27FC236}">
                <a16:creationId xmlns:a16="http://schemas.microsoft.com/office/drawing/2014/main" id="{54283EEA-4808-45E8-A7A8-3AE693A9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76" y="3733191"/>
            <a:ext cx="1653903" cy="18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tt Ridley: My life as a climate change lukewarmer | The Times">
            <a:extLst>
              <a:ext uri="{FF2B5EF4-FFF2-40B4-BE49-F238E27FC236}">
                <a16:creationId xmlns:a16="http://schemas.microsoft.com/office/drawing/2014/main" id="{95A92DDB-477E-465E-BAB9-47B616EDE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r="18543"/>
          <a:stretch/>
        </p:blipFill>
        <p:spPr bwMode="auto">
          <a:xfrm>
            <a:off x="7869773" y="1473229"/>
            <a:ext cx="2007538" cy="18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dy Greenfield | MRC Harwell">
            <a:extLst>
              <a:ext uri="{FF2B5EF4-FFF2-40B4-BE49-F238E27FC236}">
                <a16:creationId xmlns:a16="http://schemas.microsoft.com/office/drawing/2014/main" id="{A361755B-A056-48C2-9D16-5ED5F696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722" y="3773073"/>
            <a:ext cx="1798489" cy="18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2CAF50-B017-4DA6-8EEF-85FEA690BFBC}"/>
              </a:ext>
            </a:extLst>
          </p:cNvPr>
          <p:cNvSpPr txBox="1"/>
          <p:nvPr/>
        </p:nvSpPr>
        <p:spPr>
          <a:xfrm>
            <a:off x="2090118" y="1655076"/>
            <a:ext cx="1653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Cathryn Ross, Chair</a:t>
            </a:r>
          </a:p>
          <a:p>
            <a:endParaRPr lang="en-GB" sz="1200"/>
          </a:p>
          <a:p>
            <a:r>
              <a:rPr lang="en-GB" sz="1200"/>
              <a:t>Director, Regulatory Affairs Group, BT</a:t>
            </a:r>
          </a:p>
          <a:p>
            <a:endParaRPr lang="en-GB" sz="1200"/>
          </a:p>
          <a:p>
            <a:r>
              <a:rPr lang="en-GB" sz="1200"/>
              <a:t>Experience as Chief Exec Ofwat, extensive work in other regulators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E3DEA-061C-4809-8244-063BC2660444}"/>
              </a:ext>
            </a:extLst>
          </p:cNvPr>
          <p:cNvSpPr txBox="1"/>
          <p:nvPr/>
        </p:nvSpPr>
        <p:spPr>
          <a:xfrm>
            <a:off x="5792527" y="1606343"/>
            <a:ext cx="1912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Dr Parag Vyas</a:t>
            </a:r>
          </a:p>
          <a:p>
            <a:endParaRPr lang="en-GB" sz="1200"/>
          </a:p>
          <a:p>
            <a:r>
              <a:rPr lang="en-GB" sz="1200"/>
              <a:t>Director, PV10 consult (technology consulting)</a:t>
            </a:r>
          </a:p>
          <a:p>
            <a:endParaRPr lang="en-GB" sz="1200"/>
          </a:p>
          <a:p>
            <a:r>
              <a:rPr lang="en-GB" sz="1200"/>
              <a:t>Chartered Engineer</a:t>
            </a:r>
          </a:p>
          <a:p>
            <a:endParaRPr lang="en-GB" sz="1200"/>
          </a:p>
          <a:p>
            <a:r>
              <a:rPr lang="en-GB" sz="1200"/>
              <a:t>25 years experience in energy and transport industry sectors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0EA66-2EBE-481C-9669-4EDF3814737C}"/>
              </a:ext>
            </a:extLst>
          </p:cNvPr>
          <p:cNvSpPr txBox="1"/>
          <p:nvPr/>
        </p:nvSpPr>
        <p:spPr>
          <a:xfrm>
            <a:off x="9916058" y="1530857"/>
            <a:ext cx="2178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Matt Ridley</a:t>
            </a:r>
          </a:p>
          <a:p>
            <a:endParaRPr lang="en-GB" sz="1200"/>
          </a:p>
          <a:p>
            <a:r>
              <a:rPr lang="en-GB" sz="1200"/>
              <a:t>Self-employed writer and businessman, previously science editor at The Economist</a:t>
            </a:r>
          </a:p>
          <a:p>
            <a:endParaRPr lang="en-GB" sz="1200"/>
          </a:p>
          <a:p>
            <a:r>
              <a:rPr lang="en-GB" sz="1200"/>
              <a:t>Sits in the House of Lords, serves on Science and Technology committee</a:t>
            </a:r>
          </a:p>
          <a:p>
            <a:endParaRPr lang="en-GB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30CBD3-CF4D-4488-B280-39A166AC6B48}"/>
              </a:ext>
            </a:extLst>
          </p:cNvPr>
          <p:cNvSpPr txBox="1"/>
          <p:nvPr/>
        </p:nvSpPr>
        <p:spPr>
          <a:xfrm>
            <a:off x="2141479" y="3773073"/>
            <a:ext cx="1653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Professor Alastair Denniston</a:t>
            </a:r>
          </a:p>
          <a:p>
            <a:endParaRPr lang="en-GB" sz="1200"/>
          </a:p>
          <a:p>
            <a:r>
              <a:rPr lang="en-GB" sz="1200"/>
              <a:t>Consultant Ophthalmologist</a:t>
            </a:r>
          </a:p>
          <a:p>
            <a:endParaRPr lang="en-GB" sz="1200"/>
          </a:p>
          <a:p>
            <a:r>
              <a:rPr lang="en-GB" sz="1200"/>
              <a:t>AI Theme Lead at Uni of Birmingham Centre for Regulatory Science and Innovation</a:t>
            </a:r>
          </a:p>
          <a:p>
            <a:endParaRPr lang="en-GB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E5B58-2E25-49C0-8108-C7BE2AD29884}"/>
              </a:ext>
            </a:extLst>
          </p:cNvPr>
          <p:cNvSpPr txBox="1"/>
          <p:nvPr/>
        </p:nvSpPr>
        <p:spPr>
          <a:xfrm>
            <a:off x="5843362" y="3733192"/>
            <a:ext cx="1912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Professor Joyce Tait</a:t>
            </a:r>
          </a:p>
          <a:p>
            <a:endParaRPr lang="en-GB" sz="1200"/>
          </a:p>
          <a:p>
            <a:r>
              <a:rPr lang="en-GB" sz="1200"/>
              <a:t>Co-Director, </a:t>
            </a:r>
            <a:r>
              <a:rPr lang="en-GB" sz="1200" err="1"/>
              <a:t>Innogen</a:t>
            </a:r>
            <a:r>
              <a:rPr lang="en-GB" sz="1200"/>
              <a:t> Institute</a:t>
            </a:r>
          </a:p>
          <a:p>
            <a:endParaRPr lang="en-GB" sz="1200"/>
          </a:p>
          <a:p>
            <a:r>
              <a:rPr lang="en-GB" sz="1200"/>
              <a:t>Professor, University of Edinburgh</a:t>
            </a:r>
          </a:p>
          <a:p>
            <a:endParaRPr lang="en-GB" sz="1200"/>
          </a:p>
          <a:p>
            <a:r>
              <a:rPr lang="en-GB" sz="1200"/>
              <a:t>Specialises in governance-stakeholder interactions in life sciences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55BAE4-BE12-47E7-8662-9A7D9FC28B70}"/>
              </a:ext>
            </a:extLst>
          </p:cNvPr>
          <p:cNvSpPr txBox="1"/>
          <p:nvPr/>
        </p:nvSpPr>
        <p:spPr>
          <a:xfrm>
            <a:off x="9962367" y="3733192"/>
            <a:ext cx="21782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Dr Andy Greenfield</a:t>
            </a:r>
          </a:p>
          <a:p>
            <a:endParaRPr lang="en-GB" sz="1200"/>
          </a:p>
          <a:p>
            <a:r>
              <a:rPr lang="en-GB" sz="1200"/>
              <a:t>Programme Leader, Medical Research Council Harwell Institute</a:t>
            </a:r>
          </a:p>
          <a:p>
            <a:endParaRPr lang="en-GB" sz="1200"/>
          </a:p>
          <a:p>
            <a:r>
              <a:rPr lang="en-GB" sz="1200"/>
              <a:t>Previous board member Human Fertilisation &amp; Embryology Authority </a:t>
            </a:r>
          </a:p>
          <a:p>
            <a:endParaRPr lang="en-GB" sz="1200"/>
          </a:p>
          <a:p>
            <a:r>
              <a:rPr lang="en-GB" sz="1200"/>
              <a:t>Expertise on ethical innovation and policy</a:t>
            </a:r>
          </a:p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68785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4D2C-8109-4A47-BD3B-E922F891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lnSpc>
                <a:spcPct val="110000"/>
              </a:lnSpc>
            </a:pPr>
            <a:r>
              <a:rPr lang="en-GB" sz="4400">
                <a:solidFill>
                  <a:schemeClr val="accent1"/>
                </a:solidFill>
                <a:latin typeface="Arial"/>
                <a:cs typeface="Arial"/>
              </a:rPr>
              <a:t>RHC priority areas for next 6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CEFB-0778-4E72-8A37-ACBB60F13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572" y="2304579"/>
            <a:ext cx="5818568" cy="1952788"/>
          </a:xfrm>
        </p:spPr>
        <p:txBody>
          <a:bodyPr vert="horz" lIns="0" tIns="0" rIns="0" bIns="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GB" sz="2000">
                <a:latin typeface="Arial"/>
                <a:cs typeface="Arial"/>
              </a:rPr>
              <a:t>1) Gene-based technologies; </a:t>
            </a:r>
          </a:p>
          <a:p>
            <a:pPr fontAlgn="base">
              <a:lnSpc>
                <a:spcPct val="110000"/>
              </a:lnSpc>
            </a:pPr>
            <a:r>
              <a:rPr lang="en-GB" sz="2000">
                <a:latin typeface="Arial"/>
                <a:cs typeface="Arial"/>
              </a:rPr>
              <a:t>2) Nuclear fusion; </a:t>
            </a:r>
          </a:p>
          <a:p>
            <a:pPr fontAlgn="base">
              <a:lnSpc>
                <a:spcPct val="110000"/>
              </a:lnSpc>
            </a:pPr>
            <a:r>
              <a:rPr lang="en-GB" sz="2000">
                <a:latin typeface="Arial"/>
                <a:cs typeface="Arial"/>
              </a:rPr>
              <a:t>3) </a:t>
            </a:r>
            <a:r>
              <a:rPr lang="en-GB" sz="2000" b="1">
                <a:latin typeface="Arial"/>
                <a:cs typeface="Arial"/>
              </a:rPr>
              <a:t>Unmanned Aircraft (including Drones)</a:t>
            </a:r>
            <a:r>
              <a:rPr lang="en-GB" sz="2000">
                <a:latin typeface="Arial"/>
                <a:cs typeface="Arial"/>
              </a:rPr>
              <a:t>; and</a:t>
            </a:r>
          </a:p>
          <a:p>
            <a:pPr fontAlgn="base">
              <a:lnSpc>
                <a:spcPct val="110000"/>
              </a:lnSpc>
            </a:pPr>
            <a:r>
              <a:rPr lang="en-GB" sz="2000">
                <a:latin typeface="Arial"/>
                <a:cs typeface="Arial"/>
              </a:rPr>
              <a:t>4) Diagnostic medical devices.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46D5-5FCF-428B-87F7-5ABAEBB8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7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4D2C-8109-4A47-BD3B-E922F891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RHC participatory approach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CEFB-0778-4E72-8A37-ACBB60F13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00" y="1262360"/>
            <a:ext cx="11080554" cy="4915240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>
                <a:ea typeface="+mn-lt"/>
                <a:cs typeface="+mn-lt"/>
              </a:rPr>
              <a:t>We aim to work in an agile and disruptive way, advocating cases for change and </a:t>
            </a:r>
            <a:r>
              <a:rPr lang="en-GB" b="1">
                <a:ea typeface="+mn-lt"/>
                <a:cs typeface="+mn-lt"/>
              </a:rPr>
              <a:t>turning engagement into regular and iterative products</a:t>
            </a:r>
            <a:r>
              <a:rPr lang="en-GB">
                <a:ea typeface="+mn-lt"/>
                <a:cs typeface="+mn-lt"/>
              </a:rPr>
              <a:t>.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>
              <a:ea typeface="+mn-lt"/>
              <a:cs typeface="+mn-lt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>
                <a:ea typeface="+mn-lt"/>
                <a:cs typeface="+mn-lt"/>
              </a:rPr>
              <a:t>Recommendations are very much envisioned as being developed in a participatory way </a:t>
            </a:r>
            <a:r>
              <a:rPr lang="en-GB">
                <a:ea typeface="+mn-lt"/>
                <a:cs typeface="+mn-lt"/>
              </a:rPr>
              <a:t>by regularly sharing early versions of products with stakeholders for iteration.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>
              <a:ea typeface="+mn-lt"/>
              <a:cs typeface="+mn-lt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effectLst/>
                <a:ea typeface="Yu Mincho" panose="02020400000000000000" pitchFamily="18" charset="-128"/>
              </a:rPr>
              <a:t>We will actively engage using roundtables, workshops, interviews and events with </a:t>
            </a:r>
            <a:r>
              <a:rPr lang="en-GB">
                <a:effectLst/>
                <a:ea typeface="Calibri" panose="020F0502020204030204" pitchFamily="34" charset="0"/>
              </a:rPr>
              <a:t>innovators, venture capitalists, industry, academia, civil society, regulators and government</a:t>
            </a:r>
            <a:r>
              <a:rPr lang="en-GB">
                <a:solidFill>
                  <a:srgbClr val="000000"/>
                </a:solidFill>
                <a:effectLst/>
                <a:ea typeface="Yu Mincho" panose="02020400000000000000" pitchFamily="18" charset="-128"/>
              </a:rPr>
              <a:t> </a:t>
            </a:r>
            <a:r>
              <a:rPr lang="en-GB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to share knowledge, collaborate and inform our work, </a:t>
            </a:r>
            <a:r>
              <a:rPr lang="en-GB" b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ensuring we are accounting for a broad range of perspective</a:t>
            </a:r>
            <a:r>
              <a:rPr lang="en-GB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br>
              <a:rPr lang="en-GB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endParaRPr lang="en-GB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u="sng">
                <a:solidFill>
                  <a:srgbClr val="002060"/>
                </a:solidFill>
                <a:cs typeface="Arial"/>
              </a:rPr>
              <a:t>Help us to help you – get in touch!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46D5-5FCF-428B-87F7-5ABAEBB8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4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F8C6-0EEC-44B3-889D-F2B744FC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GB" sz="3000"/>
              <a:t>Potential exam questions - u</a:t>
            </a:r>
            <a:r>
              <a:rPr lang="en-GB" sz="3000">
                <a:ea typeface="+mj-lt"/>
                <a:cs typeface="+mj-lt"/>
              </a:rPr>
              <a:t>nmanned Aircraft (including Drones)</a:t>
            </a:r>
            <a:endParaRPr lang="en-GB" sz="3000"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1E6C-EB37-4953-9AF7-FA9785E0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t>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4EB7B9-AFBA-413B-80D2-02E33F8F5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572" y="1209368"/>
            <a:ext cx="10562093" cy="4955458"/>
          </a:xfrm>
        </p:spPr>
        <p:txBody>
          <a:bodyPr vert="horz" lIns="0" tIns="0" rIns="0" bIns="0" rtlCol="0" anchor="t"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b="1">
                <a:ea typeface="Calibri" panose="020F0502020204030204" pitchFamily="34" charset="0"/>
                <a:cs typeface="Arial"/>
              </a:rPr>
              <a:t>Vision. </a:t>
            </a:r>
            <a:r>
              <a:rPr lang="en-GB" sz="1600">
                <a:ea typeface="Calibri" panose="020F0502020204030204" pitchFamily="34" charset="0"/>
                <a:cs typeface="Arial"/>
              </a:rPr>
              <a:t>To</a:t>
            </a:r>
            <a:r>
              <a:rPr lang="en-GB" sz="1600">
                <a:effectLst/>
                <a:ea typeface="Calibri" panose="020F0502020204030204" pitchFamily="34" charset="0"/>
                <a:cs typeface="Arial"/>
              </a:rPr>
              <a:t> examine</a:t>
            </a:r>
            <a:r>
              <a:rPr lang="en-GB" sz="1600" b="1">
                <a:effectLst/>
                <a:ea typeface="Calibri" panose="020F0502020204030204" pitchFamily="34" charset="0"/>
                <a:cs typeface="Arial"/>
              </a:rPr>
              <a:t> how to optimise aviation regulation for unmanned aircraft (including drones) to enable and shape the development of innovations over a c. ten-year time horizon</a:t>
            </a:r>
            <a:r>
              <a:rPr lang="en-GB" sz="1600">
                <a:effectLst/>
                <a:ea typeface="Calibri" panose="020F0502020204030204" pitchFamily="34" charset="0"/>
                <a:cs typeface="Arial"/>
              </a:rPr>
              <a:t>. To consider preferred futures for aviation products and services. [What’s the future vision?]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1">
                <a:ea typeface="Calibri" panose="020F0502020204030204" pitchFamily="34" charset="0"/>
                <a:cs typeface="Arial"/>
              </a:rPr>
              <a:t>Licencing. </a:t>
            </a:r>
            <a:r>
              <a:rPr lang="en-GB" sz="1600">
                <a:ea typeface="Calibri" panose="020F0502020204030204" pitchFamily="34" charset="0"/>
                <a:cs typeface="Arial"/>
              </a:rPr>
              <a:t>To</a:t>
            </a:r>
            <a:r>
              <a:rPr lang="en-GB" sz="1600">
                <a:effectLst/>
                <a:ea typeface="Calibri" panose="020F0502020204030204" pitchFamily="34" charset="0"/>
                <a:cs typeface="Arial"/>
              </a:rPr>
              <a:t> work with the CAA to </a:t>
            </a:r>
            <a:r>
              <a:rPr lang="en-GB" sz="1600" b="1">
                <a:effectLst/>
                <a:ea typeface="Calibri" panose="020F0502020204030204" pitchFamily="34" charset="0"/>
                <a:cs typeface="Arial"/>
              </a:rPr>
              <a:t>review and reframe their regulatory process, identifying where there may be opportunities to shift from a manual process </a:t>
            </a:r>
            <a:r>
              <a:rPr lang="en-GB" sz="1600">
                <a:effectLst/>
                <a:ea typeface="Calibri" panose="020F0502020204030204" pitchFamily="34" charset="0"/>
                <a:cs typeface="Arial"/>
              </a:rPr>
              <a:t>that requires a series of human interventions for every application,</a:t>
            </a:r>
            <a:r>
              <a:rPr lang="en-GB" sz="1600" b="1">
                <a:effectLst/>
                <a:ea typeface="Calibri" panose="020F0502020204030204" pitchFamily="34" charset="0"/>
                <a:cs typeface="Arial"/>
              </a:rPr>
              <a:t> </a:t>
            </a:r>
            <a:r>
              <a:rPr lang="en-GB" sz="1600">
                <a:effectLst/>
                <a:ea typeface="Calibri" panose="020F0502020204030204" pitchFamily="34" charset="0"/>
                <a:cs typeface="Arial"/>
              </a:rPr>
              <a:t>to working with and supporting the businesses providing drone services and </a:t>
            </a:r>
            <a:r>
              <a:rPr lang="en-GB" sz="1600" b="1">
                <a:effectLst/>
                <a:ea typeface="Calibri" panose="020F0502020204030204" pitchFamily="34" charset="0"/>
                <a:cs typeface="Arial"/>
              </a:rPr>
              <a:t>developing automated approvals </a:t>
            </a:r>
            <a:r>
              <a:rPr lang="en-GB" sz="1600">
                <a:effectLst/>
                <a:ea typeface="Calibri" panose="020F0502020204030204" pitchFamily="34" charset="0"/>
                <a:cs typeface="Arial"/>
              </a:rPr>
              <a:t>for core activities, saving their manual function for the trickier examples. [How do we increase the number of approvals?]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1">
                <a:ea typeface="Calibri" panose="020F0502020204030204" pitchFamily="34" charset="0"/>
                <a:cs typeface="Arial"/>
              </a:rPr>
              <a:t>BVLOS. </a:t>
            </a:r>
            <a:r>
              <a:rPr lang="en-GB" sz="1600">
                <a:effectLst/>
                <a:ea typeface="Calibri" panose="020F0502020204030204" pitchFamily="34" charset="0"/>
                <a:cs typeface="Arial"/>
              </a:rPr>
              <a:t>For BVLOS applications, to work with the CAA and industry to </a:t>
            </a:r>
            <a:r>
              <a:rPr lang="en-GB" sz="1600" b="1">
                <a:effectLst/>
                <a:ea typeface="Calibri" panose="020F0502020204030204" pitchFamily="34" charset="0"/>
                <a:cs typeface="Arial"/>
              </a:rPr>
              <a:t>develop (a) the technology and systems that are acceptable under the existing regulations </a:t>
            </a:r>
            <a:r>
              <a:rPr lang="en-GB" sz="1600">
                <a:effectLst/>
                <a:ea typeface="Calibri" panose="020F0502020204030204" pitchFamily="34" charset="0"/>
                <a:cs typeface="Arial"/>
              </a:rPr>
              <a:t>and/</a:t>
            </a:r>
            <a:r>
              <a:rPr lang="en-GB" sz="1600">
                <a:ea typeface="Calibri" panose="020F0502020204030204" pitchFamily="34" charset="0"/>
                <a:cs typeface="Arial"/>
              </a:rPr>
              <a:t>or</a:t>
            </a:r>
            <a:r>
              <a:rPr lang="en-GB" sz="1600">
                <a:effectLst/>
                <a:ea typeface="Calibri" panose="020F0502020204030204" pitchFamily="34" charset="0"/>
                <a:cs typeface="Arial"/>
              </a:rPr>
              <a:t> (b) </a:t>
            </a:r>
            <a:r>
              <a:rPr lang="en-GB" sz="1600" b="1">
                <a:effectLst/>
                <a:ea typeface="Calibri" panose="020F0502020204030204" pitchFamily="34" charset="0"/>
                <a:cs typeface="Arial"/>
              </a:rPr>
              <a:t>the industry &amp; regulatory standards </a:t>
            </a:r>
            <a:r>
              <a:rPr lang="en-GB" sz="1600">
                <a:effectLst/>
                <a:ea typeface="Calibri" panose="020F0502020204030204" pitchFamily="34" charset="0"/>
                <a:cs typeface="Arial"/>
              </a:rPr>
              <a:t>to support the proliferation of good practice and recognised approaches, thereby increasing the clearance rate and numbers.</a:t>
            </a:r>
            <a:r>
              <a:rPr lang="en-GB" sz="1600">
                <a:ea typeface="Calibri" panose="020F0502020204030204" pitchFamily="34" charset="0"/>
                <a:cs typeface="Arial"/>
              </a:rPr>
              <a:t> </a:t>
            </a:r>
            <a:endParaRPr lang="en-GB" sz="16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b="1">
                <a:ea typeface="Calibri" panose="020F0502020204030204" pitchFamily="34" charset="0"/>
                <a:cs typeface="Arial"/>
              </a:rPr>
              <a:t>Spectrum. To explore potential to reform regulation of the use of radio spectrum – 4/5G specifically (?) - for the purposes of communicating with unmanned aircraft in commercial operations. </a:t>
            </a:r>
            <a:r>
              <a:rPr lang="en-GB" sz="1600">
                <a:ea typeface="Calibri" panose="020F0502020204030204" pitchFamily="34" charset="0"/>
                <a:cs typeface="Arial"/>
              </a:rPr>
              <a:t>[Contention: regulatory constraint on commercial activity.]</a:t>
            </a:r>
            <a:endParaRPr lang="en-GB" sz="1600" b="1">
              <a:ea typeface="Calibri" panose="020F0502020204030204" pitchFamily="34" charset="0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b="1">
                <a:ea typeface="Calibri" panose="020F0502020204030204" pitchFamily="34" charset="0"/>
                <a:cs typeface="Arial"/>
              </a:rPr>
              <a:t>Data. Is</a:t>
            </a:r>
            <a:r>
              <a:rPr lang="en-GB" sz="1600" b="1">
                <a:effectLst/>
                <a:ea typeface="Calibri" panose="020F0502020204030204" pitchFamily="34" charset="0"/>
                <a:cs typeface="Arial"/>
              </a:rPr>
              <a:t> the regulation of the data collected by unmanned aircraft future-proof? </a:t>
            </a:r>
            <a:r>
              <a:rPr lang="en-GB" sz="1600">
                <a:effectLst/>
                <a:ea typeface="Calibri" panose="020F0502020204030204" pitchFamily="34" charset="0"/>
                <a:cs typeface="Arial"/>
              </a:rPr>
              <a:t>Is there potential for reform of data policy – via a data strategy or perhaps a national data centre for unmanned aircraft - to provide an advantage to UK PLC? Would this require regulatory reform and if so, what? [Contention: In the UK, drone data collection is associated with high costs]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1">
                <a:effectLst/>
                <a:ea typeface="Calibri" panose="020F0502020204030204" pitchFamily="34" charset="0"/>
                <a:cs typeface="Arial"/>
              </a:rPr>
              <a:t>Airspace management</a:t>
            </a:r>
            <a:r>
              <a:rPr lang="en-GB" sz="1600" b="1">
                <a:ea typeface="Calibri" panose="020F0502020204030204" pitchFamily="34" charset="0"/>
                <a:cs typeface="Arial"/>
              </a:rPr>
              <a:t>. </a:t>
            </a:r>
            <a:r>
              <a:rPr lang="en-GB" sz="1600">
                <a:ea typeface="Calibri" panose="020F0502020204030204" pitchFamily="34" charset="0"/>
                <a:cs typeface="Arial"/>
              </a:rPr>
              <a:t>Can the regulation of airspace be reformed to enable more innovation? </a:t>
            </a:r>
            <a:endParaRPr lang="en-GB" sz="16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2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0DB0-4FED-431A-B103-A5CD539A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29" y="1026352"/>
            <a:ext cx="10644065" cy="720000"/>
          </a:xfrm>
        </p:spPr>
        <p:txBody>
          <a:bodyPr anchor="t">
            <a:normAutofit/>
          </a:bodyPr>
          <a:lstStyle/>
          <a:p>
            <a:r>
              <a:rPr lang="en-GB"/>
              <a:t>Next steps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B25914C9-C0DF-49BA-8906-AE381F778F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31256" y="6460185"/>
            <a:ext cx="36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8796279-E383-401D-9C2E-77E6F30EC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29" y="2710818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40A7B9-EEC4-48FA-8887-BCEAC0BCFD91}"/>
              </a:ext>
            </a:extLst>
          </p:cNvPr>
          <p:cNvSpPr txBox="1"/>
          <p:nvPr/>
        </p:nvSpPr>
        <p:spPr>
          <a:xfrm>
            <a:off x="2049479" y="2305615"/>
            <a:ext cx="8360181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Feedback from DIAG on potential exam questions - either individually or collectively </a:t>
            </a:r>
            <a:br>
              <a:rPr lang="en-GB" sz="2000">
                <a:solidFill>
                  <a:schemeClr val="bg1"/>
                </a:solidFill>
                <a:latin typeface="Arial"/>
                <a:cs typeface="Arial"/>
              </a:rPr>
            </a:br>
            <a:endParaRPr lang="en-GB" sz="200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chemeClr val="bg1"/>
                </a:solidFill>
                <a:effectLst/>
                <a:latin typeface="Arial"/>
                <a:cs typeface="Arial"/>
              </a:rPr>
              <a:t>RHC to </a:t>
            </a: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finalise exam question on unmanned aircraft</a:t>
            </a:r>
            <a:br>
              <a:rPr lang="en-GB" sz="2000">
                <a:solidFill>
                  <a:schemeClr val="bg1"/>
                </a:solidFill>
                <a:latin typeface="Arial"/>
                <a:cs typeface="Arial"/>
              </a:rPr>
            </a:br>
            <a:endParaRPr lang="en-GB" sz="200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RHC will invite willing participants to future workshops</a:t>
            </a:r>
            <a:br>
              <a:rPr lang="en-GB" sz="2000">
                <a:solidFill>
                  <a:schemeClr val="bg1"/>
                </a:solidFill>
                <a:latin typeface="Arial"/>
                <a:cs typeface="Arial"/>
              </a:rPr>
            </a:br>
            <a:endParaRPr lang="en-GB" sz="20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Email:</a:t>
            </a: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 lisa.day@beis.gov.uk and tris.bishop@beis.gov.uk</a:t>
            </a:r>
          </a:p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Twitter:</a:t>
            </a: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 @RHC_UK</a:t>
            </a:r>
          </a:p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Newsletter: </a:t>
            </a: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email us at regulatoryhorizonscouncil@beis.gov.uk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8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gulatory Horizons Counci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A7F"/>
      </a:accent1>
      <a:accent2>
        <a:srgbClr val="1C9CD9"/>
      </a:accent2>
      <a:accent3>
        <a:srgbClr val="EE751B"/>
      </a:accent3>
      <a:accent4>
        <a:srgbClr val="73B72B"/>
      </a:accent4>
      <a:accent5>
        <a:srgbClr val="E8348B"/>
      </a:accent5>
      <a:accent6>
        <a:srgbClr val="562583"/>
      </a:accent6>
      <a:hlink>
        <a:srgbClr val="004A7F"/>
      </a:hlink>
      <a:folHlink>
        <a:srgbClr val="004A7F"/>
      </a:folHlink>
    </a:clrScheme>
    <a:fontScheme name="Regulatory Horizons Counc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anned Aircarft (including Drones)" id="{46A995C1-381B-4DB5-BDE5-2ADED8C2B6FB}" vid="{23F8F0E1-094A-4615-B57E-79B6D19CC4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302A303C284438B4A1924B41CEB46" ma:contentTypeVersion="507" ma:contentTypeDescription="Create a new document." ma:contentTypeScope="" ma:versionID="61955ff2950f767abe7c471c29e55ce9">
  <xsd:schema xmlns:xsd="http://www.w3.org/2001/XMLSchema" xmlns:xs="http://www.w3.org/2001/XMLSchema" xmlns:p="http://schemas.microsoft.com/office/2006/metadata/properties" xmlns:ns2="f5306899-96aa-46e9-8b25-112cc89a50d9" xmlns:ns3="b67a7830-db79-4a49-bf27-2aff92a2201a" xmlns:ns4="b413c3fd-5a3b-4239-b985-69032e371c04" xmlns:ns5="c963a4c1-1bb4-49f2-a011-9c776a7eed2a" xmlns:ns6="a8f60570-4bd3-4f2b-950b-a996de8ab151" xmlns:ns7="a172083e-e40c-4314-b43a-827352a1ed2c" xmlns:ns8="c0e5669f-1bcb-499c-94e0-3ccb733d3d13" xmlns:ns9="ac3e906e-2ae3-42ba-a2ee-82dd2a8951c7" xmlns:ns10="4b6a079f-c1ad-4321-8079-2f0791518517" targetNamespace="http://schemas.microsoft.com/office/2006/metadata/properties" ma:root="true" ma:fieldsID="8570016f6aa014afea97c38fe9490942" ns2:_="" ns3:_="" ns4:_="" ns5:_="" ns6:_="" ns7:_="" ns8:_="" ns9:_="" ns10:_="">
    <xsd:import namespace="f5306899-96aa-46e9-8b25-112cc89a50d9"/>
    <xsd:import namespace="b67a7830-db79-4a49-bf27-2aff92a2201a"/>
    <xsd:import namespace="b413c3fd-5a3b-4239-b985-69032e371c04"/>
    <xsd:import namespace="c963a4c1-1bb4-49f2-a011-9c776a7eed2a"/>
    <xsd:import namespace="a8f60570-4bd3-4f2b-950b-a996de8ab151"/>
    <xsd:import namespace="a172083e-e40c-4314-b43a-827352a1ed2c"/>
    <xsd:import namespace="c0e5669f-1bcb-499c-94e0-3ccb733d3d13"/>
    <xsd:import namespace="ac3e906e-2ae3-42ba-a2ee-82dd2a8951c7"/>
    <xsd:import namespace="4b6a079f-c1ad-4321-8079-2f07915185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ExternallyShared" minOccurs="0"/>
                <xsd:element ref="ns4:Document_x0020_Notes" minOccurs="0"/>
                <xsd:element ref="ns2:Security_x0020_Classification" minOccurs="0"/>
                <xsd:element ref="ns4:Handling_x0020_Instructions" minOccurs="0"/>
                <xsd:element ref="ns2:Descriptor" minOccurs="0"/>
                <xsd:element ref="ns4:Government_x0020_Body" minOccurs="0"/>
                <xsd:element ref="ns5:m975189f4ba442ecbf67d4147307b177" minOccurs="0"/>
                <xsd:element ref="ns2:TaxCatchAll" minOccurs="0"/>
                <xsd:element ref="ns2:TaxCatchAllLabel" minOccurs="0"/>
                <xsd:element ref="ns6:Retention_x0020_Label" minOccurs="0"/>
                <xsd:element ref="ns4:Date_x0020_Opened" minOccurs="0"/>
                <xsd:element ref="ns4:Date_x0020_Closed" minOccurs="0"/>
                <xsd:element ref="ns2:National_x0020_Caveat" minOccurs="0"/>
                <xsd:element ref="ns4:CIRRUSPreviousLocation" minOccurs="0"/>
                <xsd:element ref="ns4:CIRRUSPreviousID" minOccurs="0"/>
                <xsd:element ref="ns4:CIRRUSPreviousRetentionPolicy" minOccurs="0"/>
                <xsd:element ref="ns3:LegacyDocumentType" minOccurs="0"/>
                <xsd:element ref="ns3:LegacyAdditionalAuthors" minOccurs="0"/>
                <xsd:element ref="ns3:LegacyFileplanTarget" minOccurs="0"/>
                <xsd:element ref="ns3:LegacyNumericClass" minOccurs="0"/>
                <xsd:element ref="ns3:LegacyFolderType" minOccurs="0"/>
                <xsd:element ref="ns3:LegacyCustodian" minOccurs="0"/>
                <xsd:element ref="ns3:LegacyRecordFolderIdentifier" minOccurs="0"/>
                <xsd:element ref="ns3:LegacyCopyright" minOccurs="0"/>
                <xsd:element ref="ns3:LegacyLastModifiedDate" minOccurs="0"/>
                <xsd:element ref="ns3:LegacyModifier" minOccurs="0"/>
                <xsd:element ref="ns3:LegacyFolder" minOccurs="0"/>
                <xsd:element ref="ns3:LegacyContentType" minOccurs="0"/>
                <xsd:element ref="ns3:LegacyExpiryReviewDate" minOccurs="0"/>
                <xsd:element ref="ns3:LegacyLastActionDate" minOccurs="0"/>
                <xsd:element ref="ns3:LegacyProtectiveMarking" minOccurs="0"/>
                <xsd:element ref="ns7:LegacyDescriptor" minOccurs="0"/>
                <xsd:element ref="ns3:LegacyTags" minOccurs="0"/>
                <xsd:element ref="ns3:LegacyReferencesFromOtherItems" minOccurs="0"/>
                <xsd:element ref="ns3:LegacyReferencesToOtherItems" minOccurs="0"/>
                <xsd:element ref="ns3:LegacyStatusonTransfer" minOccurs="0"/>
                <xsd:element ref="ns3:LegacyDateClosed" minOccurs="0"/>
                <xsd:element ref="ns3:LegacyRecordCategoryIdentifier" minOccurs="0"/>
                <xsd:element ref="ns3:LegacyDispositionAsOfDate" minOccurs="0"/>
                <xsd:element ref="ns3:LegacyHomeLocation" minOccurs="0"/>
                <xsd:element ref="ns3:LegacyCurrentLocation" minOccurs="0"/>
                <xsd:element ref="ns7:LegacyPhysicalFormat" minOccurs="0"/>
                <xsd:element ref="ns8:LegacyCaseReferenceNumber" minOccurs="0"/>
                <xsd:element ref="ns7:LegacyDateFileReceived" minOccurs="0"/>
                <xsd:element ref="ns7:LegacyDateFileRequested" minOccurs="0"/>
                <xsd:element ref="ns7:LegacyDateFileReturned" minOccurs="0"/>
                <xsd:element ref="ns7:LegacyMinister" minOccurs="0"/>
                <xsd:element ref="ns7:LegacyMP" minOccurs="0"/>
                <xsd:element ref="ns7:LegacyFolderNotes" minOccurs="0"/>
                <xsd:element ref="ns7:LegacyPhysicalItemLocation" minOccurs="0"/>
                <xsd:element ref="ns3:LegacyDocumentLink" minOccurs="0"/>
                <xsd:element ref="ns3:LegacyFolderLink" minOccurs="0"/>
                <xsd:element ref="ns7:LegacyRequestType" minOccurs="0"/>
                <xsd:element ref="ns9:MediaServiceMetadata" minOccurs="0"/>
                <xsd:element ref="ns9:MediaServiceFastMetadata" minOccurs="0"/>
                <xsd:element ref="ns10:SharedWithUsers" minOccurs="0"/>
                <xsd:element ref="ns10:SharedWithDetails" minOccurs="0"/>
                <xsd:element ref="ns9:MediaServiceAutoKeyPoints" minOccurs="0"/>
                <xsd:element ref="ns9:MediaServiceKeyPoints" minOccurs="0"/>
                <xsd:element ref="ns9:MediaServiceDateTaken" minOccurs="0"/>
                <xsd:element ref="ns9:MediaServiceAutoTags" minOccurs="0"/>
                <xsd:element ref="ns9:MediaServiceLocation" minOccurs="0"/>
                <xsd:element ref="ns9:MediaServiceOCR" minOccurs="0"/>
                <xsd:element ref="ns9:MediaServiceGenerationTime" minOccurs="0"/>
                <xsd:element ref="ns9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06899-96aa-46e9-8b25-112cc89a50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ecurity_x0020_Classification" ma:index="13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15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  <xsd:element name="TaxCatchAll" ma:index="18" nillable="true" ma:displayName="Taxonomy Catch All Column" ma:hidden="true" ma:list="{4eca3b40-ed15-4c44-9b6e-716bb16a41f9}" ma:internalName="TaxCatchAll" ma:showField="CatchAllData" ma:web="f5306899-96aa-46e9-8b25-112cc89a5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9" nillable="true" ma:displayName="Taxonomy Catch All Column1" ma:hidden="true" ma:list="{4eca3b40-ed15-4c44-9b6e-716bb16a41f9}" ma:internalName="TaxCatchAllLabel" ma:readOnly="true" ma:showField="CatchAllDataLabel" ma:web="f5306899-96aa-46e9-8b25-112cc89a5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tional_x0020_Caveat" ma:index="24" nillable="true" ma:displayName="National Caveat" ma:default="" ma:format="Dropdown" ma:indexed="true" ma:internalName="National_x0020_Caveat">
      <xsd:simpleType>
        <xsd:restriction base="dms:Choice">
          <xsd:enumeration value="UK EYES ONL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a7830-db79-4a49-bf27-2aff92a2201a" elementFormDefault="qualified">
    <xsd:import namespace="http://schemas.microsoft.com/office/2006/documentManagement/types"/>
    <xsd:import namespace="http://schemas.microsoft.com/office/infopath/2007/PartnerControls"/>
    <xsd:element name="ExternallyShared" ma:index="11" nillable="true" ma:displayName="External" ma:description="Used with SPFX field customizer, displays if the item is externally shared" ma:hidden="true" ma:internalName="ExternallyShared">
      <xsd:simpleType>
        <xsd:restriction base="dms:Text"/>
      </xsd:simpleType>
    </xsd:element>
    <xsd:element name="LegacyDocumentType" ma:index="28" nillable="true" ma:displayName="Legacy Document Type" ma:internalName="LegacyDocumentType">
      <xsd:simpleType>
        <xsd:restriction base="dms:Text">
          <xsd:maxLength value="255"/>
        </xsd:restriction>
      </xsd:simpleType>
    </xsd:element>
    <xsd:element name="LegacyAdditionalAuthors" ma:index="29" nillable="true" ma:displayName="Legacy Additional Authors" ma:internalName="LegacyAdditionalAuthors">
      <xsd:simpleType>
        <xsd:restriction base="dms:Note"/>
      </xsd:simpleType>
    </xsd:element>
    <xsd:element name="LegacyFileplanTarget" ma:index="30" nillable="true" ma:displayName="Legacy Fileplan Target" ma:internalName="LegacyFileplanTarget">
      <xsd:simpleType>
        <xsd:restriction base="dms:Text">
          <xsd:maxLength value="255"/>
        </xsd:restriction>
      </xsd:simpleType>
    </xsd:element>
    <xsd:element name="LegacyNumericClass" ma:index="31" nillable="true" ma:displayName="Legacy Numeric Class" ma:internalName="LegacyNumericClass">
      <xsd:simpleType>
        <xsd:restriction base="dms:Text">
          <xsd:maxLength value="255"/>
        </xsd:restriction>
      </xsd:simpleType>
    </xsd:element>
    <xsd:element name="LegacyFolderType" ma:index="32" nillable="true" ma:displayName="Legacy Folder Type" ma:internalName="LegacyFolderType">
      <xsd:simpleType>
        <xsd:restriction base="dms:Text">
          <xsd:maxLength value="255"/>
        </xsd:restriction>
      </xsd:simpleType>
    </xsd:element>
    <xsd:element name="LegacyCustodian" ma:index="33" nillable="true" ma:displayName="Legacy Custodian" ma:internalName="LegacyCustodian">
      <xsd:simpleType>
        <xsd:restriction base="dms:Note"/>
      </xsd:simpleType>
    </xsd:element>
    <xsd:element name="LegacyRecordFolderIdentifier" ma:index="34" nillable="true" ma:displayName="Legacy Record Folder Identifier" ma:internalName="LegacyRecordFolderIdentifier">
      <xsd:simpleType>
        <xsd:restriction base="dms:Text">
          <xsd:maxLength value="255"/>
        </xsd:restriction>
      </xsd:simpleType>
    </xsd:element>
    <xsd:element name="LegacyCopyright" ma:index="35" nillable="true" ma:displayName="Legacy Copyright" ma:internalName="LegacyCopyright">
      <xsd:simpleType>
        <xsd:restriction base="dms:Text">
          <xsd:maxLength value="255"/>
        </xsd:restriction>
      </xsd:simpleType>
    </xsd:element>
    <xsd:element name="LegacyLastModifiedDate" ma:index="36" nillable="true" ma:displayName="Legacy Last Modified Date" ma:format="DateTime" ma:internalName="LegacyLastModifiedDate">
      <xsd:simpleType>
        <xsd:restriction base="dms:DateTime"/>
      </xsd:simpleType>
    </xsd:element>
    <xsd:element name="LegacyModifier" ma:index="37" nillable="true" ma:displayName="Legacy Modifier" ma:SharePointGroup="0" ma:internalName="LegacyModifi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gacyFolder" ma:index="38" nillable="true" ma:displayName="Legacy Folder" ma:internalName="LegacyFolder">
      <xsd:simpleType>
        <xsd:restriction base="dms:Text">
          <xsd:maxLength value="255"/>
        </xsd:restriction>
      </xsd:simpleType>
    </xsd:element>
    <xsd:element name="LegacyContentType" ma:index="39" nillable="true" ma:displayName="Legacy Content Type" ma:internalName="LegacyContentType">
      <xsd:simpleType>
        <xsd:restriction base="dms:Text">
          <xsd:maxLength value="255"/>
        </xsd:restriction>
      </xsd:simpleType>
    </xsd:element>
    <xsd:element name="LegacyExpiryReviewDate" ma:index="40" nillable="true" ma:displayName="Legacy Expiry Review Date" ma:format="DateTime" ma:internalName="LegacyExpiryReviewDate">
      <xsd:simpleType>
        <xsd:restriction base="dms:DateTime"/>
      </xsd:simpleType>
    </xsd:element>
    <xsd:element name="LegacyLastActionDate" ma:index="41" nillable="true" ma:displayName="Legacy Last Action Date" ma:format="DateTime" ma:internalName="LegacyLastActionDate">
      <xsd:simpleType>
        <xsd:restriction base="dms:DateTime"/>
      </xsd:simpleType>
    </xsd:element>
    <xsd:element name="LegacyProtectiveMarking" ma:index="42" nillable="true" ma:displayName="Legacy Protective Marking" ma:internalName="LegacyProtectiveMarking">
      <xsd:simpleType>
        <xsd:restriction base="dms:Text">
          <xsd:maxLength value="255"/>
        </xsd:restriction>
      </xsd:simpleType>
    </xsd:element>
    <xsd:element name="LegacyTags" ma:index="44" nillable="true" ma:displayName="Legacy Tags" ma:internalName="LegacyTags">
      <xsd:simpleType>
        <xsd:restriction base="dms:Note"/>
      </xsd:simpleType>
    </xsd:element>
    <xsd:element name="LegacyReferencesFromOtherItems" ma:index="45" nillable="true" ma:displayName="Legacy References From Other Items" ma:internalName="LegacyReferencesFromOtherItems">
      <xsd:simpleType>
        <xsd:restriction base="dms:Text">
          <xsd:maxLength value="255"/>
        </xsd:restriction>
      </xsd:simpleType>
    </xsd:element>
    <xsd:element name="LegacyReferencesToOtherItems" ma:index="46" nillable="true" ma:displayName="Legacy References To Other Items" ma:internalName="LegacyReferencesToOtherItems">
      <xsd:simpleType>
        <xsd:restriction base="dms:Note"/>
      </xsd:simpleType>
    </xsd:element>
    <xsd:element name="LegacyStatusonTransfer" ma:index="47" nillable="true" ma:displayName="Legacy Status on Transfer" ma:internalName="LegacyStatusonTransfer">
      <xsd:simpleType>
        <xsd:restriction base="dms:Text">
          <xsd:maxLength value="255"/>
        </xsd:restriction>
      </xsd:simpleType>
    </xsd:element>
    <xsd:element name="LegacyDateClosed" ma:index="48" nillable="true" ma:displayName="Legacy Date Closed" ma:format="DateOnly" ma:internalName="LegacyDateClosed">
      <xsd:simpleType>
        <xsd:restriction base="dms:DateTime"/>
      </xsd:simpleType>
    </xsd:element>
    <xsd:element name="LegacyRecordCategoryIdentifier" ma:index="49" nillable="true" ma:displayName="Legacy Record Category Identifier" ma:internalName="LegacyRecordCategoryIdentifier">
      <xsd:simpleType>
        <xsd:restriction base="dms:Text">
          <xsd:maxLength value="255"/>
        </xsd:restriction>
      </xsd:simpleType>
    </xsd:element>
    <xsd:element name="LegacyDispositionAsOfDate" ma:index="50" nillable="true" ma:displayName="Legacy Disposition as of Date" ma:format="DateOnly" ma:internalName="LegacyDispositionAsOfDate">
      <xsd:simpleType>
        <xsd:restriction base="dms:DateTime"/>
      </xsd:simpleType>
    </xsd:element>
    <xsd:element name="LegacyHomeLocation" ma:index="51" nillable="true" ma:displayName="Legacy Home Location" ma:internalName="LegacyHomeLocation">
      <xsd:simpleType>
        <xsd:restriction base="dms:Text">
          <xsd:maxLength value="255"/>
        </xsd:restriction>
      </xsd:simpleType>
    </xsd:element>
    <xsd:element name="LegacyCurrentLocation" ma:index="52" nillable="true" ma:displayName="Legacy Current Location" ma:internalName="LegacyCurrentLocation">
      <xsd:simpleType>
        <xsd:restriction base="dms:Text">
          <xsd:maxLength value="255"/>
        </xsd:restriction>
      </xsd:simpleType>
    </xsd:element>
    <xsd:element name="LegacyDocumentLink" ma:index="62" nillable="true" ma:displayName="Legacy Document Link" ma:internalName="LegacyDocumentLink">
      <xsd:simpleType>
        <xsd:restriction base="dms:Text">
          <xsd:maxLength value="255"/>
        </xsd:restriction>
      </xsd:simpleType>
    </xsd:element>
    <xsd:element name="LegacyFolderLink" ma:index="63" nillable="true" ma:displayName="Legacy Folder Link" ma:internalName="LegacyFolderLink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Document_x0020_Notes" ma:index="12" nillable="true" ma:displayName="Document Notes" ma:internalName="Document_0x0020_Notes">
      <xsd:simpleType>
        <xsd:restriction base="dms:Note"/>
      </xsd:simpleType>
    </xsd:element>
    <xsd:element name="Handling_x0020_Instructions" ma:index="14" nillable="true" ma:displayName="Handling Instructions" ma:internalName="Handling_x0020_Instructions">
      <xsd:simpleType>
        <xsd:restriction base="dms:Text">
          <xsd:maxLength value="255"/>
        </xsd:restriction>
      </xsd:simpleType>
    </xsd:element>
    <xsd:element name="Government_x0020_Body" ma:index="16" nillable="true" ma:displayName="Government Body" ma:internalName="Government_x0020_Body">
      <xsd:simpleType>
        <xsd:restriction base="dms:Text">
          <xsd:maxLength value="255"/>
        </xsd:restriction>
      </xsd:simpleType>
    </xsd:element>
    <xsd:element name="Date_x0020_Opened" ma:index="22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23" nillable="true" ma:displayName="Date Closed" ma:format="DateOnly" ma:internalName="Date_x0020_Closed">
      <xsd:simpleType>
        <xsd:restriction base="dms:DateTime"/>
      </xsd:simpleType>
    </xsd:element>
    <xsd:element name="CIRRUSPreviousLocation" ma:index="25" nillable="true" ma:displayName="Previous Location" ma:description="The location the document previously resided in." ma:internalName="CIRRUSPreviousLocation">
      <xsd:simpleType>
        <xsd:restriction base="dms:Text">
          <xsd:maxLength value="255"/>
        </xsd:restriction>
      </xsd:simpleType>
    </xsd:element>
    <xsd:element name="CIRRUSPreviousID" ma:index="26" nillable="true" ma:displayName="Previous Id" ma:description="The id of the document in its previous location." ma:internalName="CIRRUSPreviousID">
      <xsd:simpleType>
        <xsd:restriction base="dms:Text">
          <xsd:maxLength value="255"/>
        </xsd:restriction>
      </xsd:simpleType>
    </xsd:element>
    <xsd:element name="CIRRUSPreviousRetentionPolicy" ma:index="27" nillable="true" ma:displayName="Previous Retention Policy" ma:description="The retention policy of the document in its previous location." ma:internalName="CIRRUSPreviousRetentionPolic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3a4c1-1bb4-49f2-a011-9c776a7eed2a" elementFormDefault="qualified">
    <xsd:import namespace="http://schemas.microsoft.com/office/2006/documentManagement/types"/>
    <xsd:import namespace="http://schemas.microsoft.com/office/infopath/2007/PartnerControls"/>
    <xsd:element name="m975189f4ba442ecbf67d4147307b177" ma:index="17" nillable="true" ma:taxonomy="true" ma:internalName="m975189f4ba442ecbf67d4147307b177" ma:taxonomyFieldName="Business_x0020_Unit" ma:displayName="Business Unit" ma:default="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21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2083e-e40c-4314-b43a-827352a1ed2c" elementFormDefault="qualified">
    <xsd:import namespace="http://schemas.microsoft.com/office/2006/documentManagement/types"/>
    <xsd:import namespace="http://schemas.microsoft.com/office/infopath/2007/PartnerControls"/>
    <xsd:element name="LegacyDescriptor" ma:index="43" nillable="true" ma:displayName="Legacy Descriptor" ma:internalName="LegacyDescriptor">
      <xsd:simpleType>
        <xsd:restriction base="dms:Note"/>
      </xsd:simpleType>
    </xsd:element>
    <xsd:element name="LegacyPhysicalFormat" ma:index="53" nillable="true" ma:displayName="Legacy Physical Format" ma:default="0" ma:internalName="LegacyPhysicalFormat">
      <xsd:simpleType>
        <xsd:restriction base="dms:Boolean"/>
      </xsd:simpleType>
    </xsd:element>
    <xsd:element name="LegacyDateFileReceived" ma:index="55" nillable="true" ma:displayName="Legacy Date File Received" ma:format="DateOnly" ma:internalName="LegacyDateFileReceived">
      <xsd:simpleType>
        <xsd:restriction base="dms:DateTime"/>
      </xsd:simpleType>
    </xsd:element>
    <xsd:element name="LegacyDateFileRequested" ma:index="56" nillable="true" ma:displayName="Legacy Date File Requested" ma:format="DateOnly" ma:internalName="LegacyDateFileRequested">
      <xsd:simpleType>
        <xsd:restriction base="dms:DateTime"/>
      </xsd:simpleType>
    </xsd:element>
    <xsd:element name="LegacyDateFileReturned" ma:index="57" nillable="true" ma:displayName="Legacy Date File Returned" ma:format="DateOnly" ma:internalName="LegacyDateFileReturned">
      <xsd:simpleType>
        <xsd:restriction base="dms:DateTime"/>
      </xsd:simpleType>
    </xsd:element>
    <xsd:element name="LegacyMinister" ma:index="58" nillable="true" ma:displayName="Legacy Minister" ma:internalName="LegacyMinister">
      <xsd:simpleType>
        <xsd:restriction base="dms:Text">
          <xsd:maxLength value="255"/>
        </xsd:restriction>
      </xsd:simpleType>
    </xsd:element>
    <xsd:element name="LegacyMP" ma:index="59" nillable="true" ma:displayName="Legacy MP" ma:internalName="LegacyMP">
      <xsd:simpleType>
        <xsd:restriction base="dms:Text">
          <xsd:maxLength value="255"/>
        </xsd:restriction>
      </xsd:simpleType>
    </xsd:element>
    <xsd:element name="LegacyFolderNotes" ma:index="60" nillable="true" ma:displayName="Legacy Folder Notes" ma:internalName="LegacyFolderNotes">
      <xsd:simpleType>
        <xsd:restriction base="dms:Note"/>
      </xsd:simpleType>
    </xsd:element>
    <xsd:element name="LegacyPhysicalItemLocation" ma:index="61" nillable="true" ma:displayName="Legacy Physical Item Location" ma:format="Dropdown" ma:internalName="LegacyPhysicalItemLocation">
      <xsd:simpleType>
        <xsd:restriction base="dms:Choice">
          <xsd:enumeration value="Off-Site"/>
          <xsd:enumeration value="TNA"/>
          <xsd:enumeration value="DECC"/>
        </xsd:restriction>
      </xsd:simpleType>
    </xsd:element>
    <xsd:element name="LegacyRequestType" ma:index="64" nillable="true" ma:displayName="Legacy Request Type" ma:format="Dropdown" ma:internalName="LegacyRequestType">
      <xsd:simpleType>
        <xsd:restriction base="dms:Choice">
          <xsd:enumeration value="FOI"/>
          <xsd:enumeration value="EIR"/>
          <xsd:enumeration value="PQ"/>
          <xsd:enumeration value="M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5669f-1bcb-499c-94e0-3ccb733d3d13" elementFormDefault="qualified">
    <xsd:import namespace="http://schemas.microsoft.com/office/2006/documentManagement/types"/>
    <xsd:import namespace="http://schemas.microsoft.com/office/infopath/2007/PartnerControls"/>
    <xsd:element name="LegacyCaseReferenceNumber" ma:index="54" nillable="true" ma:displayName="Legacy Case Reference Number" ma:internalName="LegacyCaseReferenceNumber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e906e-2ae3-42ba-a2ee-82dd2a8951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6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7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72" nillable="true" ma:displayName="Tags" ma:internalName="MediaServiceAutoTags" ma:readOnly="true">
      <xsd:simpleType>
        <xsd:restriction base="dms:Text"/>
      </xsd:simpleType>
    </xsd:element>
    <xsd:element name="MediaServiceLocation" ma:index="73" nillable="true" ma:displayName="Location" ma:internalName="MediaServiceLocation" ma:readOnly="true">
      <xsd:simpleType>
        <xsd:restriction base="dms:Text"/>
      </xsd:simpleType>
    </xsd:element>
    <xsd:element name="MediaServiceOCR" ma:index="7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7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7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a079f-c1ad-4321-8079-2f0791518517" elementFormDefault="qualified">
    <xsd:import namespace="http://schemas.microsoft.com/office/2006/documentManagement/types"/>
    <xsd:import namespace="http://schemas.microsoft.com/office/infopath/2007/PartnerControls"/>
    <xsd:element name="SharedWithUsers" ma:index="6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vernment_x0020_Body xmlns="b413c3fd-5a3b-4239-b985-69032e371c04">BEIS</Government_x0020_Body>
    <TaxCatchAll xmlns="f5306899-96aa-46e9-8b25-112cc89a50d9">
      <Value>346</Value>
    </TaxCatchAll>
    <Date_x0020_Opened xmlns="b413c3fd-5a3b-4239-b985-69032e371c04">2020-09-10T09:03:29+00:00</Date_x0020_Opened>
    <LegacyRecordCategoryIdentifier xmlns="b67a7830-db79-4a49-bf27-2aff92a2201a" xsi:nil="true"/>
    <LegacyCaseReferenceNumber xmlns="c0e5669f-1bcb-499c-94e0-3ccb733d3d13" xsi:nil="true"/>
    <LegacyDateFileRequested xmlns="a172083e-e40c-4314-b43a-827352a1ed2c" xsi:nil="true"/>
    <Descriptor xmlns="f5306899-96aa-46e9-8b25-112cc89a50d9" xsi:nil="true"/>
    <LegacyFolderType xmlns="b67a7830-db79-4a49-bf27-2aff92a2201a" xsi:nil="true"/>
    <LegacyRecordFolderIdentifier xmlns="b67a7830-db79-4a49-bf27-2aff92a2201a" xsi:nil="true"/>
    <LegacyFolder xmlns="b67a7830-db79-4a49-bf27-2aff92a2201a" xsi:nil="true"/>
    <LegacyMP xmlns="a172083e-e40c-4314-b43a-827352a1ed2c" xsi:nil="true"/>
    <ExternallyShared xmlns="b67a7830-db79-4a49-bf27-2aff92a2201a" xsi:nil="true"/>
    <LegacyDateFileReceived xmlns="a172083e-e40c-4314-b43a-827352a1ed2c" xsi:nil="true"/>
    <LegacyFolderLink xmlns="b67a7830-db79-4a49-bf27-2aff92a2201a" xsi:nil="true"/>
    <Document_x0020_Notes xmlns="b413c3fd-5a3b-4239-b985-69032e371c04" xsi:nil="true"/>
    <LegacyAdditionalAuthors xmlns="b67a7830-db79-4a49-bf27-2aff92a2201a" xsi:nil="true"/>
    <LegacyDocumentLink xmlns="b67a7830-db79-4a49-bf27-2aff92a2201a" xsi:nil="true"/>
    <National_x0020_Caveat xmlns="f5306899-96aa-46e9-8b25-112cc89a50d9" xsi:nil="true"/>
    <CIRRUSPreviousLocation xmlns="b413c3fd-5a3b-4239-b985-69032e371c04" xsi:nil="true"/>
    <LegacyPhysicalItemLocation xmlns="a172083e-e40c-4314-b43a-827352a1ed2c" xsi:nil="true"/>
    <Security_x0020_Classification xmlns="f5306899-96aa-46e9-8b25-112cc89a50d9">OFFICIAL</Security_x0020_Classification>
    <LegacyDescriptor xmlns="a172083e-e40c-4314-b43a-827352a1ed2c" xsi:nil="true"/>
    <LegacyRequestType xmlns="a172083e-e40c-4314-b43a-827352a1ed2c" xsi:nil="true"/>
    <LegacyLastModifiedDate xmlns="b67a7830-db79-4a49-bf27-2aff92a2201a" xsi:nil="true"/>
    <LegacyDateClosed xmlns="b67a7830-db79-4a49-bf27-2aff92a2201a" xsi:nil="true"/>
    <LegacyHomeLocation xmlns="b67a7830-db79-4a49-bf27-2aff92a2201a" xsi:nil="true"/>
    <LegacyExpiryReviewDate xmlns="b67a7830-db79-4a49-bf27-2aff92a2201a" xsi:nil="true"/>
    <LegacyPhysicalFormat xmlns="a172083e-e40c-4314-b43a-827352a1ed2c">false</LegacyPhysicalFormat>
    <LegacyDocumentType xmlns="b67a7830-db79-4a49-bf27-2aff92a2201a" xsi:nil="true"/>
    <LegacyReferencesFromOtherItems xmlns="b67a7830-db79-4a49-bf27-2aff92a2201a" xsi:nil="true"/>
    <m975189f4ba442ecbf67d4147307b177 xmlns="c963a4c1-1bb4-49f2-a011-9c776a7eed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Better Regulation Executive</TermName>
          <TermId xmlns="http://schemas.microsoft.com/office/infopath/2007/PartnerControls">9c4809b4-f43f-48c5-b33e-83ca9cbb5b79</TermId>
        </TermInfo>
      </Terms>
    </m975189f4ba442ecbf67d4147307b177>
    <LegacyLastActionDate xmlns="b67a7830-db79-4a49-bf27-2aff92a2201a" xsi:nil="true"/>
    <CIRRUSPreviousID xmlns="b413c3fd-5a3b-4239-b985-69032e371c04" xsi:nil="true"/>
    <LegacyModifier xmlns="b67a7830-db79-4a49-bf27-2aff92a2201a">
      <UserInfo>
        <DisplayName/>
        <AccountId xsi:nil="true"/>
        <AccountType/>
      </UserInfo>
    </LegacyModifier>
    <CIRRUSPreviousRetentionPolicy xmlns="b413c3fd-5a3b-4239-b985-69032e371c04" xsi:nil="true"/>
    <LegacyStatusonTransfer xmlns="b67a7830-db79-4a49-bf27-2aff92a2201a" xsi:nil="true"/>
    <LegacyDispositionAsOfDate xmlns="b67a7830-db79-4a49-bf27-2aff92a2201a" xsi:nil="true"/>
    <LegacyMinister xmlns="a172083e-e40c-4314-b43a-827352a1ed2c" xsi:nil="true"/>
    <LegacyFileplanTarget xmlns="b67a7830-db79-4a49-bf27-2aff92a2201a" xsi:nil="true"/>
    <LegacyCustodian xmlns="b67a7830-db79-4a49-bf27-2aff92a2201a" xsi:nil="true"/>
    <LegacyContentType xmlns="b67a7830-db79-4a49-bf27-2aff92a2201a" xsi:nil="true"/>
    <LegacyProtectiveMarking xmlns="b67a7830-db79-4a49-bf27-2aff92a2201a" xsi:nil="true"/>
    <LegacyReferencesToOtherItems xmlns="b67a7830-db79-4a49-bf27-2aff92a2201a" xsi:nil="true"/>
    <LegacyDateFileReturned xmlns="a172083e-e40c-4314-b43a-827352a1ed2c" xsi:nil="true"/>
    <Retention_x0020_Label xmlns="a8f60570-4bd3-4f2b-950b-a996de8ab151">Corp PPP Review</Retention_x0020_Label>
    <LegacyCopyright xmlns="b67a7830-db79-4a49-bf27-2aff92a2201a" xsi:nil="true"/>
    <Handling_x0020_Instructions xmlns="b413c3fd-5a3b-4239-b985-69032e371c04" xsi:nil="true"/>
    <Date_x0020_Closed xmlns="b413c3fd-5a3b-4239-b985-69032e371c04" xsi:nil="true"/>
    <LegacyTags xmlns="b67a7830-db79-4a49-bf27-2aff92a2201a" xsi:nil="true"/>
    <LegacyFolderNotes xmlns="a172083e-e40c-4314-b43a-827352a1ed2c" xsi:nil="true"/>
    <LegacyNumericClass xmlns="b67a7830-db79-4a49-bf27-2aff92a2201a" xsi:nil="true"/>
    <LegacyCurrentLocation xmlns="b67a7830-db79-4a49-bf27-2aff92a2201a" xsi:nil="true"/>
    <_dlc_DocId xmlns="f5306899-96aa-46e9-8b25-112cc89a50d9">CQ7C7EK6CYH2-970068568-23551</_dlc_DocId>
    <_dlc_DocIdUrl xmlns="f5306899-96aa-46e9-8b25-112cc89a50d9">
      <Url>https://beisgov.sharepoint.com/sites/beis2/248/_layouts/15/DocIdRedir.aspx?ID=CQ7C7EK6CYH2-970068568-23551</Url>
      <Description>CQ7C7EK6CYH2-970068568-23551</Description>
    </_dlc_DocIdUrl>
    <SharedWithUsers xmlns="4b6a079f-c1ad-4321-8079-2f0791518517">
      <UserInfo>
        <DisplayName>Leurs, Jamie (Business Frameworks)</DisplayName>
        <AccountId>14137</AccountId>
        <AccountType/>
      </UserInfo>
      <UserInfo>
        <DisplayName>Day, Lisa (Better Regulation Executive)</DisplayName>
        <AccountId>5798</AccountId>
        <AccountType/>
      </UserInfo>
      <UserInfo>
        <DisplayName>Omolade2, Samuel (BEIS)</DisplayName>
        <AccountId>20614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A848F1-A839-4192-9D58-9C9AC07E31D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A50655F-D750-42AC-A383-2F0688520C56}">
  <ds:schemaRefs>
    <ds:schemaRef ds:uri="4b6a079f-c1ad-4321-8079-2f0791518517"/>
    <ds:schemaRef ds:uri="a172083e-e40c-4314-b43a-827352a1ed2c"/>
    <ds:schemaRef ds:uri="a8f60570-4bd3-4f2b-950b-a996de8ab151"/>
    <ds:schemaRef ds:uri="ac3e906e-2ae3-42ba-a2ee-82dd2a8951c7"/>
    <ds:schemaRef ds:uri="b413c3fd-5a3b-4239-b985-69032e371c04"/>
    <ds:schemaRef ds:uri="b67a7830-db79-4a49-bf27-2aff92a2201a"/>
    <ds:schemaRef ds:uri="c0e5669f-1bcb-499c-94e0-3ccb733d3d13"/>
    <ds:schemaRef ds:uri="c963a4c1-1bb4-49f2-a011-9c776a7eed2a"/>
    <ds:schemaRef ds:uri="f5306899-96aa-46e9-8b25-112cc89a50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2DEAB12-2E2A-43E8-AD49-D49624501450}">
  <ds:schemaRefs>
    <ds:schemaRef ds:uri="4b6a079f-c1ad-4321-8079-2f0791518517"/>
    <ds:schemaRef ds:uri="a172083e-e40c-4314-b43a-827352a1ed2c"/>
    <ds:schemaRef ds:uri="a8f60570-4bd3-4f2b-950b-a996de8ab151"/>
    <ds:schemaRef ds:uri="ac3e906e-2ae3-42ba-a2ee-82dd2a8951c7"/>
    <ds:schemaRef ds:uri="b413c3fd-5a3b-4239-b985-69032e371c04"/>
    <ds:schemaRef ds:uri="b67a7830-db79-4a49-bf27-2aff92a2201a"/>
    <ds:schemaRef ds:uri="c0e5669f-1bcb-499c-94e0-3ccb733d3d13"/>
    <ds:schemaRef ds:uri="c963a4c1-1bb4-49f2-a011-9c776a7eed2a"/>
    <ds:schemaRef ds:uri="f5306899-96aa-46e9-8b25-112cc89a50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8ABCB55-621E-412E-AC54-6AB7E4B551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Widescreen</PresentationFormat>
  <Paragraphs>100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Introduction to the RHC</vt:lpstr>
      <vt:lpstr>PowerPoint Presentation</vt:lpstr>
      <vt:lpstr>Council members</vt:lpstr>
      <vt:lpstr>RHC priority areas for next 6 months</vt:lpstr>
      <vt:lpstr>RHC participatory approach</vt:lpstr>
      <vt:lpstr>Potential exam questions - unmanned Aircraft (including Drones)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Unmanned Aircraft (including Drones) – developing RHC exam questions</dc:title>
  <dc:creator>Day, Lisa (Better Regulation Executive)</dc:creator>
  <cp:lastModifiedBy>Elena Major</cp:lastModifiedBy>
  <cp:revision>2</cp:revision>
  <dcterms:created xsi:type="dcterms:W3CDTF">2020-10-02T15:33:15Z</dcterms:created>
  <dcterms:modified xsi:type="dcterms:W3CDTF">2020-11-10T14:24:56Z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62f585-b40f-4ab9-bafe-39150f03d124_Enabled">
    <vt:lpwstr>true</vt:lpwstr>
  </property>
  <property fmtid="{D5CDD505-2E9C-101B-9397-08002B2CF9AE}" pid="3" name="MSIP_Label_ba62f585-b40f-4ab9-bafe-39150f03d124_SetDate">
    <vt:lpwstr>2020-10-02T16:16:07Z</vt:lpwstr>
  </property>
  <property fmtid="{D5CDD505-2E9C-101B-9397-08002B2CF9AE}" pid="4" name="MSIP_Label_ba62f585-b40f-4ab9-bafe-39150f03d124_Method">
    <vt:lpwstr>Standard</vt:lpwstr>
  </property>
  <property fmtid="{D5CDD505-2E9C-101B-9397-08002B2CF9AE}" pid="5" name="MSIP_Label_ba62f585-b40f-4ab9-bafe-39150f03d124_Name">
    <vt:lpwstr>OFFICIAL</vt:lpwstr>
  </property>
  <property fmtid="{D5CDD505-2E9C-101B-9397-08002B2CF9AE}" pid="6" name="MSIP_Label_ba62f585-b40f-4ab9-bafe-39150f03d124_SiteId">
    <vt:lpwstr>cbac7005-02c1-43eb-b497-e6492d1b2dd8</vt:lpwstr>
  </property>
  <property fmtid="{D5CDD505-2E9C-101B-9397-08002B2CF9AE}" pid="7" name="MSIP_Label_ba62f585-b40f-4ab9-bafe-39150f03d124_ActionId">
    <vt:lpwstr>8386f04e-044b-42fb-bf83-00004258a07f</vt:lpwstr>
  </property>
  <property fmtid="{D5CDD505-2E9C-101B-9397-08002B2CF9AE}" pid="8" name="MSIP_Label_ba62f585-b40f-4ab9-bafe-39150f03d124_ContentBits">
    <vt:lpwstr>0</vt:lpwstr>
  </property>
  <property fmtid="{D5CDD505-2E9C-101B-9397-08002B2CF9AE}" pid="9" name="Business Unit">
    <vt:lpwstr>346;#Better Regulation Executive|9c4809b4-f43f-48c5-b33e-83ca9cbb5b79</vt:lpwstr>
  </property>
  <property fmtid="{D5CDD505-2E9C-101B-9397-08002B2CF9AE}" pid="10" name="ContentTypeId">
    <vt:lpwstr>0x010100527302A303C284438B4A1924B41CEB46</vt:lpwstr>
  </property>
  <property fmtid="{D5CDD505-2E9C-101B-9397-08002B2CF9AE}" pid="11" name="_dlc_DocIdItemGuid">
    <vt:lpwstr>4dbda0c0-52b0-4b58-81e8-e6b115fc12ce</vt:lpwstr>
  </property>
</Properties>
</file>