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28" r:id="rId5"/>
    <p:sldId id="329" r:id="rId6"/>
    <p:sldId id="334" r:id="rId7"/>
    <p:sldId id="342" r:id="rId8"/>
    <p:sldId id="341" r:id="rId9"/>
    <p:sldId id="337" r:id="rId10"/>
    <p:sldId id="339" r:id="rId11"/>
    <p:sldId id="335" r:id="rId12"/>
    <p:sldId id="340" r:id="rId13"/>
    <p:sldId id="336" r:id="rId14"/>
    <p:sldId id="343" r:id="rId15"/>
  </p:sldIdLst>
  <p:sldSz cx="121412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EA4"/>
    <a:srgbClr val="DCD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490"/>
    <p:restoredTop sz="94377"/>
  </p:normalViewPr>
  <p:slideViewPr>
    <p:cSldViewPr snapToGrid="0">
      <p:cViewPr varScale="1">
        <p:scale>
          <a:sx n="61" d="100"/>
          <a:sy n="61" d="100"/>
        </p:scale>
        <p:origin x="9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4EF30-63D7-4D42-805E-6A9F7B517DB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1425"/>
            <a:ext cx="592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0FCD2-CD1B-4CA4-B2D5-8D1AC320A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7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96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7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6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19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12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6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36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9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BC7AB-3E48-F14A-AD29-A0B9474FCD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817" y="2123219"/>
            <a:ext cx="10126637" cy="1467356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7544" y="3896590"/>
            <a:ext cx="8471608" cy="17247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0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2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3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4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4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280-7C4D-5C7E-8BD5-BAD1AD51261A}" type="datetimeFigureOut">
              <a:t>1/24/2019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B9DD7-55A1-27A3-E9AD-CB617767BD4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E300-DD82-CE88-B427-CE046DC3BC6A}" type="datetimeFigureOut">
              <a:t>1/24/2019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6B34-B994-2672-6028-25452459905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2370" y="274320"/>
            <a:ext cx="2731770" cy="5829300"/>
          </a:xfrm>
        </p:spPr>
        <p:txBody>
          <a:bodyPr vert="eaVert" anchor="t"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>
          <a:xfrm>
            <a:off x="607060" y="274320"/>
            <a:ext cx="7988909" cy="5829300"/>
          </a:xfrm>
        </p:spPr>
        <p:txBody>
          <a:bodyPr vert="eaVert" anchor="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6940-14E5-E10E-3136-48DCA8BDCB3E}" type="datetimeFigureOut">
              <a:t>1/24/2019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EB69-12C7-D49E-C02E-D075E238D81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3EC2-2586-6559-2AEA-CCB507999B55}" type="datetimeFigureOut">
              <a:t>1/24/2019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AC4-90D5-534C-9065-B90B84647AC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020" y="4396153"/>
            <a:ext cx="10324623" cy="1415711"/>
          </a:xfrm>
        </p:spPr>
        <p:txBody>
          <a:bodyPr anchor="t"/>
          <a:lstStyle>
            <a:lvl1pPr algn="l">
              <a:buNone/>
              <a:defRPr sz="5311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9020" y="2880360"/>
            <a:ext cx="10324623" cy="1508760"/>
          </a:xfrm>
        </p:spPr>
        <p:txBody>
          <a:bodyPr anchor="t"/>
          <a:lstStyle>
            <a:lvl1pPr marL="0" indent="0">
              <a:buNone/>
              <a:defRPr sz="5311">
                <a:solidFill>
                  <a:schemeClr val="tx1">
                    <a:tint val="75000"/>
                  </a:schemeClr>
                </a:solidFill>
              </a:defRPr>
            </a:lvl1pPr>
            <a:lvl2pPr marL="607060" indent="0">
              <a:buNone/>
              <a:defRPr sz="4780">
                <a:solidFill>
                  <a:schemeClr val="tx1">
                    <a:tint val="75000"/>
                  </a:schemeClr>
                </a:solidFill>
              </a:defRPr>
            </a:lvl2pPr>
            <a:lvl3pPr marL="1214120" indent="0">
              <a:buNone/>
              <a:defRPr sz="4248">
                <a:solidFill>
                  <a:schemeClr val="tx1">
                    <a:tint val="75000"/>
                  </a:schemeClr>
                </a:solidFill>
              </a:defRPr>
            </a:lvl3pPr>
            <a:lvl4pPr marL="182026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2428240" indent="0">
              <a:buNone/>
              <a:defRPr sz="3186">
                <a:solidFill>
                  <a:schemeClr val="tx1">
                    <a:tint val="75000"/>
                  </a:schemeClr>
                </a:solidFill>
              </a:defRPr>
            </a:lvl5pPr>
            <a:lvl6pPr marL="3035300" indent="0">
              <a:buNone/>
              <a:defRPr sz="5311">
                <a:solidFill>
                  <a:schemeClr val="tx1">
                    <a:tint val="75000"/>
                  </a:schemeClr>
                </a:solidFill>
              </a:defRPr>
            </a:lvl6pPr>
            <a:lvl7pPr marL="3646006" indent="0">
              <a:buNone/>
              <a:defRPr sz="5311">
                <a:solidFill>
                  <a:schemeClr val="tx1">
                    <a:tint val="75000"/>
                  </a:schemeClr>
                </a:solidFill>
              </a:defRPr>
            </a:lvl7pPr>
            <a:lvl8pPr marL="4245175" indent="0">
              <a:buNone/>
              <a:defRPr sz="5311">
                <a:solidFill>
                  <a:schemeClr val="tx1">
                    <a:tint val="75000"/>
                  </a:schemeClr>
                </a:solidFill>
              </a:defRPr>
            </a:lvl8pPr>
            <a:lvl9pPr marL="4856480" indent="0">
              <a:buNone/>
              <a:defRPr sz="5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38C6-425E-569E-068B-119C89E0D2E7}" type="datetimeFigureOut">
              <a:t>1/24/2019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CC9A9-894D-D4E1-CE47-CD93E813D2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060" y="1577340"/>
            <a:ext cx="5354269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>
          <a:xfrm>
            <a:off x="6070600" y="1577340"/>
            <a:ext cx="5463540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5DA1-A968-5C59-0B46-1DE80A78D6A3}" type="datetimeFigureOut">
              <a:t>1/24/2019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E71E-30B0-9821-7977-DA455C31A93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1397660"/>
            <a:ext cx="5363982" cy="777011"/>
          </a:xfrm>
        </p:spPr>
        <p:txBody>
          <a:bodyPr anchor="b"/>
          <a:lstStyle>
            <a:lvl1pPr>
              <a:buNone/>
              <a:defRPr sz="3632" b="1"/>
            </a:lvl1pPr>
            <a:lvl2pPr marL="265">
              <a:buNone/>
              <a:defRPr sz="2868" b="1"/>
            </a:lvl2pPr>
            <a:lvl3pPr marL="132">
              <a:buNone/>
              <a:defRPr sz="2581" b="1"/>
            </a:lvl3pPr>
            <a:lvl4pPr marL="88">
              <a:buNone/>
              <a:defRPr sz="2389" b="1"/>
            </a:lvl4pPr>
            <a:lvl5pPr marL="66">
              <a:buNone/>
              <a:defRPr sz="2389" b="1"/>
            </a:lvl5pPr>
            <a:lvl6pPr marL="53">
              <a:buNone/>
              <a:defRPr sz="2389" b="1"/>
            </a:lvl6pPr>
            <a:lvl7pPr marL="44">
              <a:buNone/>
              <a:defRPr sz="2389" b="1"/>
            </a:lvl7pPr>
            <a:lvl8pPr marL="37">
              <a:buNone/>
              <a:defRPr sz="2389" b="1"/>
            </a:lvl8pPr>
            <a:lvl9pPr marL="33">
              <a:buNone/>
              <a:defRPr sz="2389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166515" y="1397660"/>
            <a:ext cx="5367625" cy="777011"/>
          </a:xfrm>
        </p:spPr>
        <p:txBody>
          <a:bodyPr anchor="b"/>
          <a:lstStyle>
            <a:lvl1pPr>
              <a:buNone/>
              <a:defRPr sz="3632" b="1"/>
            </a:lvl1pPr>
            <a:lvl2pPr marL="265">
              <a:buNone/>
              <a:defRPr sz="2868" b="1"/>
            </a:lvl2pPr>
            <a:lvl3pPr marL="132">
              <a:buNone/>
              <a:defRPr sz="2581" b="1"/>
            </a:lvl3pPr>
            <a:lvl4pPr marL="88">
              <a:buNone/>
              <a:defRPr sz="2389" b="1"/>
            </a:lvl4pPr>
            <a:lvl5pPr marL="66">
              <a:buNone/>
              <a:defRPr sz="2389" b="1"/>
            </a:lvl5pPr>
            <a:lvl6pPr marL="53">
              <a:buNone/>
              <a:defRPr sz="2389" b="1"/>
            </a:lvl6pPr>
            <a:lvl7pPr marL="44">
              <a:buNone/>
              <a:defRPr sz="2389" b="1"/>
            </a:lvl7pPr>
            <a:lvl8pPr marL="37">
              <a:buNone/>
              <a:defRPr sz="2389" b="1"/>
            </a:lvl8pPr>
            <a:lvl9pPr marL="33">
              <a:buNone/>
              <a:defRPr sz="2389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607060" y="2174671"/>
            <a:ext cx="5363982" cy="3950894"/>
          </a:xfrm>
        </p:spPr>
        <p:txBody>
          <a:bodyPr/>
          <a:lstStyle>
            <a:lvl1pPr>
              <a:defRPr sz="3632"/>
            </a:lvl1pPr>
            <a:lvl2pPr>
              <a:defRPr sz="2868"/>
            </a:lvl2pPr>
            <a:lvl3pPr>
              <a:defRPr sz="2581"/>
            </a:lvl3pPr>
            <a:lvl4pPr>
              <a:defRPr sz="2389"/>
            </a:lvl4pPr>
            <a:lvl5pPr>
              <a:defRPr sz="2389"/>
            </a:lvl5pPr>
            <a:lvl6pPr>
              <a:defRPr sz="2389"/>
            </a:lvl6pPr>
            <a:lvl7pPr>
              <a:defRPr sz="2389"/>
            </a:lvl7pPr>
            <a:lvl8pPr>
              <a:defRPr sz="2389"/>
            </a:lvl8pPr>
            <a:lvl9pPr>
              <a:defRPr sz="2389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6166515" y="2174671"/>
            <a:ext cx="5367625" cy="3950894"/>
          </a:xfrm>
        </p:spPr>
        <p:txBody>
          <a:bodyPr/>
          <a:lstStyle>
            <a:lvl1pPr>
              <a:defRPr sz="3632"/>
            </a:lvl1pPr>
            <a:lvl2pPr>
              <a:defRPr sz="2868"/>
            </a:lvl2pPr>
            <a:lvl3pPr>
              <a:defRPr sz="2581"/>
            </a:lvl3pPr>
            <a:lvl4pPr>
              <a:defRPr sz="2389"/>
            </a:lvl4pPr>
            <a:lvl5pPr>
              <a:defRPr sz="2389"/>
            </a:lvl5pPr>
            <a:lvl6pPr>
              <a:defRPr sz="2389"/>
            </a:lvl6pPr>
            <a:lvl7pPr>
              <a:defRPr sz="2389"/>
            </a:lvl7pPr>
            <a:lvl8pPr>
              <a:defRPr sz="2389"/>
            </a:lvl8pPr>
            <a:lvl9pPr>
              <a:defRPr sz="2389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BA98-2423-6D85-ACBC-3281EB126B36}" type="datetimeFigureOut">
              <a:t>1/24/2019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7B33-53DB-85D2-BA0B-D955340DB5A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5518-C7C9-554D-B2B3-C49151313B16}" type="datetimeFigureOut">
              <a:t>1/24/2019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1C21-E00C-C358-0EC6-1EDAC3A8330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5CB9-9993-E398-1628-7D1514CDCECB}" type="datetimeFigureOut">
              <a:t>1/24/2019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C726-7573-E26A-6B04-C4A6BA89B09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0" y="273016"/>
            <a:ext cx="3994454" cy="1160306"/>
          </a:xfrm>
        </p:spPr>
        <p:txBody>
          <a:bodyPr anchor="b"/>
          <a:lstStyle>
            <a:lvl1pPr algn="l">
              <a:defRPr sz="2581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995" y="273016"/>
            <a:ext cx="6788145" cy="5830604"/>
          </a:xfrm>
        </p:spPr>
        <p:txBody>
          <a:bodyPr/>
          <a:lstStyle>
            <a:lvl1pPr>
              <a:defRPr sz="4206"/>
            </a:lvl1pPr>
            <a:lvl2pPr>
              <a:defRPr sz="3632"/>
            </a:lvl2pPr>
            <a:lvl3pPr>
              <a:defRPr sz="3154"/>
            </a:lvl3pPr>
            <a:lvl4pPr>
              <a:defRPr sz="2581"/>
            </a:lvl4pPr>
            <a:lvl5pPr>
              <a:defRPr sz="2581"/>
            </a:lvl5pPr>
            <a:lvl6pPr>
              <a:defRPr sz="2581"/>
            </a:lvl6pPr>
            <a:lvl7pPr>
              <a:defRPr sz="2581"/>
            </a:lvl7pPr>
            <a:lvl8pPr>
              <a:defRPr sz="2581"/>
            </a:lvl8pPr>
            <a:lvl9pPr>
              <a:defRPr sz="2581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07060" y="1433322"/>
            <a:ext cx="3993240" cy="4670298"/>
          </a:xfrm>
        </p:spPr>
        <p:txBody>
          <a:bodyPr/>
          <a:lstStyle>
            <a:lvl1pPr marL="0" indent="0">
              <a:buNone/>
              <a:defRPr sz="1816"/>
            </a:lvl1pPr>
            <a:lvl2pPr marL="607060" indent="0">
              <a:buNone/>
              <a:defRPr sz="1529"/>
            </a:lvl2pPr>
            <a:lvl3pPr marL="1214120" indent="0">
              <a:buNone/>
              <a:defRPr sz="1319"/>
            </a:lvl3pPr>
            <a:lvl4pPr marL="1820269" indent="0">
              <a:buNone/>
              <a:defRPr sz="1194"/>
            </a:lvl4pPr>
            <a:lvl5pPr marL="2428240" indent="0">
              <a:buNone/>
              <a:defRPr sz="1194"/>
            </a:lvl5pPr>
            <a:lvl6pPr marL="3035300" indent="0">
              <a:buNone/>
              <a:defRPr sz="1194"/>
            </a:lvl6pPr>
            <a:lvl7pPr marL="3646006" indent="0">
              <a:buNone/>
              <a:defRPr sz="1194"/>
            </a:lvl7pPr>
            <a:lvl8pPr marL="4245175" indent="0">
              <a:buNone/>
              <a:defRPr sz="1194"/>
            </a:lvl8pPr>
            <a:lvl9pPr marL="4856480" indent="0">
              <a:buNone/>
              <a:defRPr sz="1194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C255-06B4-EEB5-2983-87B9EB821738}" type="datetimeFigureOut">
              <a:t>1/24/2019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D42B-6887-D930-5029-8A55518614A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9675" y="4800600"/>
            <a:ext cx="7284720" cy="548640"/>
          </a:xfrm>
        </p:spPr>
        <p:txBody>
          <a:bodyPr anchor="b"/>
          <a:lstStyle>
            <a:lvl1pPr algn="l">
              <a:defRPr sz="2581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pic" idx="1"/>
          </p:nvPr>
        </p:nvSpPr>
        <p:spPr>
          <a:xfrm>
            <a:off x="2379675" y="610361"/>
            <a:ext cx="7284720" cy="4116858"/>
          </a:xfrm>
        </p:spPr>
        <p:txBody>
          <a:bodyPr/>
          <a:lstStyle/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2379675" y="5349240"/>
            <a:ext cx="7284720" cy="754380"/>
          </a:xfrm>
        </p:spPr>
        <p:txBody>
          <a:bodyPr/>
          <a:lstStyle>
            <a:lvl1pPr marL="0" indent="0">
              <a:buNone/>
              <a:defRPr sz="1816"/>
            </a:lvl1pPr>
            <a:lvl2pPr marL="607060" indent="0">
              <a:buNone/>
              <a:defRPr sz="1529"/>
            </a:lvl2pPr>
            <a:lvl3pPr marL="1214120" indent="0">
              <a:buNone/>
              <a:defRPr sz="1319"/>
            </a:lvl3pPr>
            <a:lvl4pPr marL="1820269" indent="0">
              <a:buNone/>
              <a:defRPr sz="1194"/>
            </a:lvl4pPr>
            <a:lvl5pPr marL="2428240" indent="0">
              <a:buNone/>
              <a:defRPr sz="1194"/>
            </a:lvl5pPr>
            <a:lvl6pPr marL="3035300" indent="0">
              <a:buNone/>
              <a:defRPr sz="1194"/>
            </a:lvl6pPr>
            <a:lvl7pPr marL="3646006" indent="0">
              <a:buNone/>
              <a:defRPr sz="1194"/>
            </a:lvl7pPr>
            <a:lvl8pPr marL="4245175" indent="0">
              <a:buNone/>
              <a:defRPr sz="1194"/>
            </a:lvl8pPr>
            <a:lvl9pPr marL="4856480" indent="0">
              <a:buNone/>
              <a:defRPr sz="1194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71E8-1706-6CE8-C299-6224E8C0DE74}" type="datetimeFigureOut">
              <a:t>1/24/2019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5BCA-A42A-2022-AA74-41D629ED932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060" y="274320"/>
            <a:ext cx="10927080" cy="1143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1597914"/>
            <a:ext cx="10927080" cy="450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7060" y="6309360"/>
            <a:ext cx="2828899" cy="411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7F91-6D1D-487A-93DD-6AB167742E7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0149" y="6309360"/>
            <a:ext cx="3848760" cy="411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099" y="6309360"/>
            <a:ext cx="2841041" cy="411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140F-E0CD-4C7C-B2BC-248C8D938E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288"/>
            <a:ext cx="12142781" cy="6829425"/>
            <a:chOff x="0" y="0"/>
            <a:chExt cx="12193588" cy="6858000"/>
          </a:xfrm>
        </p:grpSpPr>
        <p:pic>
          <p:nvPicPr>
            <p:cNvPr id="30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3588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itle 1"/>
            <p:cNvSpPr txBox="1">
              <a:spLocks/>
            </p:cNvSpPr>
            <p:nvPr/>
          </p:nvSpPr>
          <p:spPr>
            <a:xfrm>
              <a:off x="1700213" y="2066925"/>
              <a:ext cx="9144000" cy="2543175"/>
            </a:xfrm>
            <a:prstGeom prst="rect">
              <a:avLst/>
            </a:prstGeom>
          </p:spPr>
          <p:txBody>
            <a:bodyPr vert="horz" lIns="45530" tIns="22765" rIns="45530" bIns="22765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x-none" sz="4780" b="1" dirty="0"/>
                <a:t>IAG working groups</a:t>
              </a:r>
              <a:endParaRPr lang="en-GB" altLang="x-none" sz="4780" b="1" dirty="0"/>
            </a:p>
          </p:txBody>
        </p:sp>
        <p:sp>
          <p:nvSpPr>
            <p:cNvPr id="32" name="Subtitle 2"/>
            <p:cNvSpPr txBox="1">
              <a:spLocks/>
            </p:cNvSpPr>
            <p:nvPr/>
          </p:nvSpPr>
          <p:spPr bwMode="auto">
            <a:xfrm>
              <a:off x="396875" y="5895975"/>
              <a:ext cx="7918450" cy="83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spcBef>
                  <a:spcPts val="249"/>
                </a:spcBef>
                <a:buNone/>
              </a:pPr>
              <a:r>
                <a:rPr lang="en-US" sz="1992" dirty="0"/>
                <a:t>Alfie Jackson</a:t>
              </a:r>
            </a:p>
            <a:p>
              <a:pPr>
                <a:spcBef>
                  <a:spcPts val="249"/>
                </a:spcBef>
                <a:buNone/>
              </a:pPr>
              <a:r>
                <a:rPr lang="en-GB" sz="1992" dirty="0"/>
                <a:t>Senior Strategist</a:t>
              </a:r>
              <a:r>
                <a:rPr lang="en-US" sz="1992" dirty="0"/>
                <a:t>, Transport Systems Catapult</a:t>
              </a:r>
              <a:endParaRPr lang="en-US" altLang="en-US" sz="1992" dirty="0"/>
            </a:p>
          </p:txBody>
        </p:sp>
      </p:grpSp>
    </p:spTree>
    <p:extLst>
      <p:ext uri="{BB962C8B-B14F-4D97-AF65-F5344CB8AC3E}">
        <p14:creationId xmlns:p14="http://schemas.microsoft.com/office/powerpoint/2010/main" val="176756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Public Perception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1339181"/>
            <a:ext cx="10451498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Progress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Agreement on group purpose, and prioritisation of activity areas (user groups).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Collated existing public perception studies. Results used to prioritise messaging (initial proposal).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Little equivalent information available for commercial requirements. Generated initial proposal for identifying these needs, by leveraging trade bodies.</a:t>
            </a:r>
          </a:p>
          <a:p>
            <a:pPr>
              <a:lnSpc>
                <a:spcPct val="200000"/>
              </a:lnSpc>
            </a:pPr>
            <a:r>
              <a:rPr lang="en-GB" b="1" u="sng" dirty="0"/>
              <a:t>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Groups lacks time to execute some activities (e.g. collation of materials, dissemination). Lack of dedicated resources may inhibit future progress.</a:t>
            </a:r>
          </a:p>
          <a:p>
            <a:pPr>
              <a:lnSpc>
                <a:spcPct val="200000"/>
              </a:lnSpc>
            </a:pPr>
            <a:r>
              <a:rPr lang="en-GB" b="1" u="sng" dirty="0"/>
              <a:t>Next steps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Suggest 1/2 day workshop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Agree actions, messages and channels for public perception activity.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Agree sector prioritisation and questionnaire for commercial data gathering.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Delegate execution of messaging. Identify funding requirements and sources.</a:t>
            </a:r>
          </a:p>
        </p:txBody>
      </p:sp>
    </p:spTree>
    <p:extLst>
      <p:ext uri="{BB962C8B-B14F-4D97-AF65-F5344CB8AC3E}">
        <p14:creationId xmlns:p14="http://schemas.microsoft.com/office/powerpoint/2010/main" val="910494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Key Questions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1339181"/>
            <a:ext cx="104514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OSC</a:t>
            </a:r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AU" dirty="0"/>
              <a:t>Do we agree on the proposed project? </a:t>
            </a:r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AU" dirty="0"/>
              <a:t>Where is the resourcing going to come from?</a:t>
            </a:r>
            <a:endParaRPr lang="en-GB" b="1" u="sng" dirty="0"/>
          </a:p>
          <a:p>
            <a:pPr>
              <a:lnSpc>
                <a:spcPct val="200000"/>
              </a:lnSpc>
            </a:pPr>
            <a:r>
              <a:rPr lang="en-GB" b="1" u="sng" dirty="0" err="1"/>
              <a:t>Devspace</a:t>
            </a:r>
            <a:endParaRPr lang="en-GB" b="1" u="sng" dirty="0"/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GB" dirty="0"/>
              <a:t>Does the IAG wish to continue with this working group at this point? </a:t>
            </a:r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GB" dirty="0"/>
              <a:t>If so, what needs to change?</a:t>
            </a:r>
          </a:p>
          <a:p>
            <a:pPr>
              <a:lnSpc>
                <a:spcPct val="200000"/>
              </a:lnSpc>
            </a:pPr>
            <a:r>
              <a:rPr lang="en-GB" b="1" u="sng" dirty="0"/>
              <a:t>Public Perception</a:t>
            </a:r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GB" dirty="0"/>
              <a:t>Who will take lead for the next quarter? </a:t>
            </a:r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r>
              <a:rPr lang="en-GB" dirty="0"/>
              <a:t>How much time and resources can the IAG dedicate to the working group?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8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Background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65"/>
            <a:ext cx="12319504" cy="6928854"/>
          </a:xfrm>
          <a:prstGeom prst="rect">
            <a:avLst/>
          </a:prstGeom>
          <a:solidFill>
            <a:srgbClr val="CFCCDD"/>
          </a:solidFill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D034829-35CD-48B3-8E51-0130AC7C1AE9}"/>
              </a:ext>
            </a:extLst>
          </p:cNvPr>
          <p:cNvGrpSpPr/>
          <p:nvPr/>
        </p:nvGrpSpPr>
        <p:grpSpPr>
          <a:xfrm>
            <a:off x="3121442" y="3299750"/>
            <a:ext cx="7352768" cy="483981"/>
            <a:chOff x="6268596" y="6598434"/>
            <a:chExt cx="14766105" cy="971949"/>
          </a:xfrm>
        </p:grpSpPr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2F587654-2C64-4178-8389-A6F2C48B69F7}"/>
                </a:ext>
              </a:extLst>
            </p:cNvPr>
            <p:cNvSpPr/>
            <p:nvPr/>
          </p:nvSpPr>
          <p:spPr>
            <a:xfrm>
              <a:off x="6268596" y="6598434"/>
              <a:ext cx="3402890" cy="908153"/>
            </a:xfrm>
            <a:prstGeom prst="roundRect">
              <a:avLst/>
            </a:prstGeom>
            <a:solidFill>
              <a:srgbClr val="7A68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BVLOS</a:t>
              </a:r>
              <a:endParaRPr lang="en-GB" sz="1195" dirty="0"/>
            </a:p>
          </p:txBody>
        </p:sp>
        <p:sp>
          <p:nvSpPr>
            <p:cNvPr id="9" name="Rectangle: Rounded Corners 2">
              <a:extLst>
                <a:ext uri="{FF2B5EF4-FFF2-40B4-BE49-F238E27FC236}">
                  <a16:creationId xmlns:a16="http://schemas.microsoft.com/office/drawing/2014/main" id="{97A668A7-FE16-4112-AEB3-57FDA43410B7}"/>
                </a:ext>
              </a:extLst>
            </p:cNvPr>
            <p:cNvSpPr/>
            <p:nvPr/>
          </p:nvSpPr>
          <p:spPr>
            <a:xfrm>
              <a:off x="9902394" y="6634193"/>
              <a:ext cx="3402890" cy="893660"/>
            </a:xfrm>
            <a:prstGeom prst="roundRect">
              <a:avLst/>
            </a:prstGeom>
            <a:solidFill>
              <a:srgbClr val="7A68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Developmental airspace</a:t>
              </a:r>
              <a:endParaRPr lang="en-GB" sz="1195" dirty="0"/>
            </a:p>
          </p:txBody>
        </p:sp>
        <p:sp>
          <p:nvSpPr>
            <p:cNvPr id="10" name="Rectangle: Rounded Corners 3">
              <a:extLst>
                <a:ext uri="{FF2B5EF4-FFF2-40B4-BE49-F238E27FC236}">
                  <a16:creationId xmlns:a16="http://schemas.microsoft.com/office/drawing/2014/main" id="{0226A987-F641-4626-853B-77D8E8517FEA}"/>
                </a:ext>
              </a:extLst>
            </p:cNvPr>
            <p:cNvSpPr/>
            <p:nvPr/>
          </p:nvSpPr>
          <p:spPr>
            <a:xfrm>
              <a:off x="13767102" y="6634193"/>
              <a:ext cx="3402890" cy="914925"/>
            </a:xfrm>
            <a:prstGeom prst="roundRect">
              <a:avLst/>
            </a:prstGeom>
            <a:solidFill>
              <a:srgbClr val="7A68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UTM rollout</a:t>
              </a:r>
              <a:endParaRPr lang="en-GB" sz="1195" dirty="0"/>
            </a:p>
          </p:txBody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9ADC4EE5-77AA-4D17-BC89-97AD178C3BA4}"/>
                </a:ext>
              </a:extLst>
            </p:cNvPr>
            <p:cNvSpPr/>
            <p:nvPr/>
          </p:nvSpPr>
          <p:spPr>
            <a:xfrm>
              <a:off x="17631811" y="6634193"/>
              <a:ext cx="3402890" cy="936190"/>
            </a:xfrm>
            <a:prstGeom prst="roundRect">
              <a:avLst/>
            </a:prstGeom>
            <a:solidFill>
              <a:srgbClr val="7A68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Routine commercial operations</a:t>
              </a:r>
              <a:endParaRPr lang="en-GB" sz="1195" dirty="0"/>
            </a:p>
          </p:txBody>
        </p:sp>
      </p:grpSp>
      <p:sp>
        <p:nvSpPr>
          <p:cNvPr id="12" name="Star: 5 Points 5">
            <a:extLst>
              <a:ext uri="{FF2B5EF4-FFF2-40B4-BE49-F238E27FC236}">
                <a16:creationId xmlns:a16="http://schemas.microsoft.com/office/drawing/2014/main" id="{A9440E7E-11F9-4C83-A2EE-17DD0DCCD035}"/>
              </a:ext>
            </a:extLst>
          </p:cNvPr>
          <p:cNvSpPr/>
          <p:nvPr/>
        </p:nvSpPr>
        <p:spPr>
          <a:xfrm>
            <a:off x="10512851" y="3039362"/>
            <a:ext cx="1151368" cy="816079"/>
          </a:xfrm>
          <a:prstGeom prst="star5">
            <a:avLst>
              <a:gd name="adj" fmla="val 24547"/>
              <a:gd name="hf" fmla="val 105146"/>
              <a:gd name="vf" fmla="val 110557"/>
            </a:avLst>
          </a:prstGeom>
          <a:solidFill>
            <a:srgbClr val="7A6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95" dirty="0"/>
              <a:t>UK lead</a:t>
            </a:r>
            <a:endParaRPr lang="en-GB" sz="1195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5D931A9-7832-4D60-B2FB-AC410B5FC474}"/>
              </a:ext>
            </a:extLst>
          </p:cNvPr>
          <p:cNvGrpSpPr/>
          <p:nvPr/>
        </p:nvGrpSpPr>
        <p:grpSpPr>
          <a:xfrm>
            <a:off x="192256" y="405934"/>
            <a:ext cx="7510294" cy="2851459"/>
            <a:chOff x="386095" y="786966"/>
            <a:chExt cx="15082453" cy="5726406"/>
          </a:xfrm>
        </p:grpSpPr>
        <p:sp>
          <p:nvSpPr>
            <p:cNvPr id="14" name="Rectangle: Rounded Corners 36">
              <a:extLst>
                <a:ext uri="{FF2B5EF4-FFF2-40B4-BE49-F238E27FC236}">
                  <a16:creationId xmlns:a16="http://schemas.microsoft.com/office/drawing/2014/main" id="{7373C44A-4E0E-4A16-8147-C30C1C2A1F82}"/>
                </a:ext>
              </a:extLst>
            </p:cNvPr>
            <p:cNvSpPr/>
            <p:nvPr/>
          </p:nvSpPr>
          <p:spPr>
            <a:xfrm>
              <a:off x="4188701" y="4234146"/>
              <a:ext cx="2520894" cy="1080383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Market </a:t>
              </a:r>
              <a:br>
                <a:rPr lang="en-US" sz="1195" dirty="0"/>
              </a:br>
              <a:r>
                <a:rPr lang="en-US" sz="1195" dirty="0"/>
                <a:t>factors</a:t>
              </a:r>
              <a:endParaRPr lang="en-GB" sz="1195" dirty="0"/>
            </a:p>
          </p:txBody>
        </p:sp>
        <p:sp>
          <p:nvSpPr>
            <p:cNvPr id="15" name="Rectangle: Rounded Corners 66">
              <a:extLst>
                <a:ext uri="{FF2B5EF4-FFF2-40B4-BE49-F238E27FC236}">
                  <a16:creationId xmlns:a16="http://schemas.microsoft.com/office/drawing/2014/main" id="{3D6F74D7-3DCF-4827-8E8D-7CE19FB4F92A}"/>
                </a:ext>
              </a:extLst>
            </p:cNvPr>
            <p:cNvSpPr/>
            <p:nvPr/>
          </p:nvSpPr>
          <p:spPr>
            <a:xfrm>
              <a:off x="5449147" y="5409507"/>
              <a:ext cx="2520894" cy="1080383"/>
            </a:xfrm>
            <a:prstGeom prst="roundRect">
              <a:avLst/>
            </a:prstGeom>
            <a:solidFill>
              <a:srgbClr val="E8A1A1">
                <a:alpha val="70000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Comms</a:t>
              </a:r>
              <a:endParaRPr lang="en-GB" sz="1195" dirty="0"/>
            </a:p>
          </p:txBody>
        </p:sp>
        <p:sp>
          <p:nvSpPr>
            <p:cNvPr id="16" name="Rectangle: Rounded Corners 67">
              <a:extLst>
                <a:ext uri="{FF2B5EF4-FFF2-40B4-BE49-F238E27FC236}">
                  <a16:creationId xmlns:a16="http://schemas.microsoft.com/office/drawing/2014/main" id="{E6EB7F2E-418B-4E33-A3A8-E1FB0CB4F389}"/>
                </a:ext>
              </a:extLst>
            </p:cNvPr>
            <p:cNvSpPr/>
            <p:nvPr/>
          </p:nvSpPr>
          <p:spPr>
            <a:xfrm>
              <a:off x="386095" y="786966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UTM integration</a:t>
              </a:r>
              <a:endParaRPr lang="en-GB" sz="1195" dirty="0"/>
            </a:p>
          </p:txBody>
        </p:sp>
        <p:sp>
          <p:nvSpPr>
            <p:cNvPr id="17" name="Rectangle: Rounded Corners 68">
              <a:extLst>
                <a:ext uri="{FF2B5EF4-FFF2-40B4-BE49-F238E27FC236}">
                  <a16:creationId xmlns:a16="http://schemas.microsoft.com/office/drawing/2014/main" id="{216C7041-5E59-4C94-A981-0355272C8385}"/>
                </a:ext>
              </a:extLst>
            </p:cNvPr>
            <p:cNvSpPr/>
            <p:nvPr/>
          </p:nvSpPr>
          <p:spPr>
            <a:xfrm>
              <a:off x="2928254" y="3080420"/>
              <a:ext cx="2520894" cy="1080383"/>
            </a:xfrm>
            <a:prstGeom prst="roundRect">
              <a:avLst/>
            </a:prstGeom>
            <a:gradFill>
              <a:gsLst>
                <a:gs pos="0">
                  <a:srgbClr val="E8A1A1">
                    <a:alpha val="70000"/>
                  </a:srgb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Sense + avoid, </a:t>
              </a:r>
              <a:br>
                <a:rPr lang="en-US" sz="1195" dirty="0"/>
              </a:br>
              <a:r>
                <a:rPr lang="en-US" sz="1195" dirty="0"/>
                <a:t>Electronic ID</a:t>
              </a:r>
              <a:endParaRPr lang="en-GB" sz="1195" dirty="0"/>
            </a:p>
          </p:txBody>
        </p:sp>
        <p:sp>
          <p:nvSpPr>
            <p:cNvPr id="18" name="Rectangle: Rounded Corners 79">
              <a:extLst>
                <a:ext uri="{FF2B5EF4-FFF2-40B4-BE49-F238E27FC236}">
                  <a16:creationId xmlns:a16="http://schemas.microsoft.com/office/drawing/2014/main" id="{F10C4990-1B9C-4FA3-8B8D-49CB42BCBE9D}"/>
                </a:ext>
              </a:extLst>
            </p:cNvPr>
            <p:cNvSpPr/>
            <p:nvPr/>
          </p:nvSpPr>
          <p:spPr>
            <a:xfrm>
              <a:off x="9266845" y="1900182"/>
              <a:ext cx="2520894" cy="1080383"/>
            </a:xfrm>
            <a:prstGeom prst="roundRect">
              <a:avLst/>
            </a:prstGeom>
            <a:gradFill>
              <a:gsLst>
                <a:gs pos="5000">
                  <a:srgbClr val="A8D3C5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Reliable robust </a:t>
              </a:r>
              <a:br>
                <a:rPr lang="en-US" sz="1195" dirty="0"/>
              </a:br>
              <a:r>
                <a:rPr lang="en-US" sz="1195" dirty="0"/>
                <a:t>system</a:t>
              </a:r>
              <a:endParaRPr lang="en-GB" sz="1195" dirty="0"/>
            </a:p>
          </p:txBody>
        </p:sp>
        <p:sp>
          <p:nvSpPr>
            <p:cNvPr id="19" name="Rectangle: Rounded Corners 85">
              <a:extLst>
                <a:ext uri="{FF2B5EF4-FFF2-40B4-BE49-F238E27FC236}">
                  <a16:creationId xmlns:a16="http://schemas.microsoft.com/office/drawing/2014/main" id="{B14E5F35-B4AE-45C4-9BA9-7D538FFB79E8}"/>
                </a:ext>
              </a:extLst>
            </p:cNvPr>
            <p:cNvSpPr/>
            <p:nvPr/>
          </p:nvSpPr>
          <p:spPr>
            <a:xfrm>
              <a:off x="11687207" y="4249666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Spectrum availability &amp; sharing capacity</a:t>
              </a:r>
              <a:endParaRPr lang="en-GB" sz="1195" dirty="0"/>
            </a:p>
          </p:txBody>
        </p:sp>
        <p:sp>
          <p:nvSpPr>
            <p:cNvPr id="20" name="Rectangle: Rounded Corners 86">
              <a:extLst>
                <a:ext uri="{FF2B5EF4-FFF2-40B4-BE49-F238E27FC236}">
                  <a16:creationId xmlns:a16="http://schemas.microsoft.com/office/drawing/2014/main" id="{B4770EE1-03BA-4CBC-B905-72533B619C62}"/>
                </a:ext>
              </a:extLst>
            </p:cNvPr>
            <p:cNvSpPr/>
            <p:nvPr/>
          </p:nvSpPr>
          <p:spPr>
            <a:xfrm>
              <a:off x="10527292" y="3074925"/>
              <a:ext cx="2520894" cy="1080383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UTM </a:t>
              </a:r>
              <a:br>
                <a:rPr lang="en-US" sz="1195" dirty="0"/>
              </a:br>
              <a:r>
                <a:rPr lang="en-US" sz="1195" dirty="0"/>
                <a:t>definition</a:t>
              </a:r>
              <a:endParaRPr lang="en-GB" sz="1195" dirty="0"/>
            </a:p>
          </p:txBody>
        </p:sp>
        <p:sp>
          <p:nvSpPr>
            <p:cNvPr id="21" name="Rectangle: Rounded Corners 87">
              <a:extLst>
                <a:ext uri="{FF2B5EF4-FFF2-40B4-BE49-F238E27FC236}">
                  <a16:creationId xmlns:a16="http://schemas.microsoft.com/office/drawing/2014/main" id="{C00D7892-4CC3-4259-8DE5-5968706EC01E}"/>
                </a:ext>
              </a:extLst>
            </p:cNvPr>
            <p:cNvSpPr/>
            <p:nvPr/>
          </p:nvSpPr>
          <p:spPr>
            <a:xfrm>
              <a:off x="12947654" y="5432989"/>
              <a:ext cx="2520894" cy="1080383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Commercial sustainability (Ops, BVLOS etc.)</a:t>
              </a:r>
              <a:endParaRPr lang="en-GB" sz="1195" dirty="0"/>
            </a:p>
          </p:txBody>
        </p:sp>
        <p:sp>
          <p:nvSpPr>
            <p:cNvPr id="22" name="Rectangle: Rounded Corners 65">
              <a:extLst>
                <a:ext uri="{FF2B5EF4-FFF2-40B4-BE49-F238E27FC236}">
                  <a16:creationId xmlns:a16="http://schemas.microsoft.com/office/drawing/2014/main" id="{9F308823-2AA4-44A1-A6B6-815E61B7A845}"/>
                </a:ext>
              </a:extLst>
            </p:cNvPr>
            <p:cNvSpPr/>
            <p:nvPr/>
          </p:nvSpPr>
          <p:spPr>
            <a:xfrm>
              <a:off x="1664312" y="1942712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OSC</a:t>
              </a:r>
              <a:endParaRPr lang="en-GB" sz="1195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F37C9DC-216A-41F5-BD2C-7BA12E25C9FD}"/>
              </a:ext>
            </a:extLst>
          </p:cNvPr>
          <p:cNvGrpSpPr/>
          <p:nvPr/>
        </p:nvGrpSpPr>
        <p:grpSpPr>
          <a:xfrm>
            <a:off x="2085760" y="3825808"/>
            <a:ext cx="7405007" cy="2883118"/>
            <a:chOff x="4188701" y="7654884"/>
            <a:chExt cx="14871012" cy="5789986"/>
          </a:xfrm>
        </p:grpSpPr>
        <p:sp>
          <p:nvSpPr>
            <p:cNvPr id="24" name="Rectangle: Rounded Corners 72">
              <a:extLst>
                <a:ext uri="{FF2B5EF4-FFF2-40B4-BE49-F238E27FC236}">
                  <a16:creationId xmlns:a16="http://schemas.microsoft.com/office/drawing/2014/main" id="{2EF5413D-91D1-4D20-98C7-D9D0315A683C}"/>
                </a:ext>
              </a:extLst>
            </p:cNvPr>
            <p:cNvSpPr/>
            <p:nvPr/>
          </p:nvSpPr>
          <p:spPr>
            <a:xfrm>
              <a:off x="9309375" y="7654884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Nominated Airspace </a:t>
              </a:r>
              <a:endParaRPr lang="en-GB" sz="1195" dirty="0"/>
            </a:p>
          </p:txBody>
        </p:sp>
        <p:sp>
          <p:nvSpPr>
            <p:cNvPr id="25" name="Rectangle: Rounded Corners 73">
              <a:extLst>
                <a:ext uri="{FF2B5EF4-FFF2-40B4-BE49-F238E27FC236}">
                  <a16:creationId xmlns:a16="http://schemas.microsoft.com/office/drawing/2014/main" id="{545117D6-4980-490D-A8A5-850B60F2390B}"/>
                </a:ext>
              </a:extLst>
            </p:cNvPr>
            <p:cNvSpPr/>
            <p:nvPr/>
          </p:nvSpPr>
          <p:spPr>
            <a:xfrm>
              <a:off x="5485504" y="11157172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Regulatory toolbox</a:t>
              </a:r>
              <a:endParaRPr lang="en-GB" sz="1195" dirty="0"/>
            </a:p>
          </p:txBody>
        </p:sp>
        <p:sp>
          <p:nvSpPr>
            <p:cNvPr id="26" name="Rectangle: Rounded Corners 74">
              <a:extLst>
                <a:ext uri="{FF2B5EF4-FFF2-40B4-BE49-F238E27FC236}">
                  <a16:creationId xmlns:a16="http://schemas.microsoft.com/office/drawing/2014/main" id="{AC3E37E0-93A6-45BE-BE36-F480734F4962}"/>
                </a:ext>
              </a:extLst>
            </p:cNvPr>
            <p:cNvSpPr/>
            <p:nvPr/>
          </p:nvSpPr>
          <p:spPr>
            <a:xfrm>
              <a:off x="6745951" y="10001434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Public acceptance</a:t>
              </a:r>
              <a:endParaRPr lang="en-GB" sz="1195" dirty="0"/>
            </a:p>
          </p:txBody>
        </p:sp>
        <p:sp>
          <p:nvSpPr>
            <p:cNvPr id="27" name="Rectangle: Rounded Corners 75">
              <a:extLst>
                <a:ext uri="{FF2B5EF4-FFF2-40B4-BE49-F238E27FC236}">
                  <a16:creationId xmlns:a16="http://schemas.microsoft.com/office/drawing/2014/main" id="{F628FF6F-505A-4197-9329-AEC5B2671726}"/>
                </a:ext>
              </a:extLst>
            </p:cNvPr>
            <p:cNvSpPr/>
            <p:nvPr/>
          </p:nvSpPr>
          <p:spPr>
            <a:xfrm>
              <a:off x="8006398" y="8824432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IT infrastructure for ATM/UTM</a:t>
              </a:r>
              <a:endParaRPr lang="en-GB" sz="1195" dirty="0"/>
            </a:p>
          </p:txBody>
        </p:sp>
        <p:sp>
          <p:nvSpPr>
            <p:cNvPr id="28" name="Rectangle: Rounded Corners 76">
              <a:extLst>
                <a:ext uri="{FF2B5EF4-FFF2-40B4-BE49-F238E27FC236}">
                  <a16:creationId xmlns:a16="http://schemas.microsoft.com/office/drawing/2014/main" id="{39C2E40B-C2CA-461E-B054-2BC7BDDDB869}"/>
                </a:ext>
              </a:extLst>
            </p:cNvPr>
            <p:cNvSpPr/>
            <p:nvPr/>
          </p:nvSpPr>
          <p:spPr>
            <a:xfrm>
              <a:off x="4188701" y="12322207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Market pull</a:t>
              </a:r>
              <a:endParaRPr lang="en-GB" sz="1195" dirty="0"/>
            </a:p>
          </p:txBody>
        </p:sp>
        <p:sp>
          <p:nvSpPr>
            <p:cNvPr id="29" name="Rectangle: Rounded Corners 90">
              <a:extLst>
                <a:ext uri="{FF2B5EF4-FFF2-40B4-BE49-F238E27FC236}">
                  <a16:creationId xmlns:a16="http://schemas.microsoft.com/office/drawing/2014/main" id="{75B6E598-10B7-4C62-B230-192D451F29AA}"/>
                </a:ext>
              </a:extLst>
            </p:cNvPr>
            <p:cNvSpPr/>
            <p:nvPr/>
          </p:nvSpPr>
          <p:spPr>
            <a:xfrm>
              <a:off x="15551915" y="8846649"/>
              <a:ext cx="2520894" cy="1080383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Business case</a:t>
              </a:r>
              <a:endParaRPr lang="en-GB" sz="1195" dirty="0"/>
            </a:p>
          </p:txBody>
        </p:sp>
        <p:sp>
          <p:nvSpPr>
            <p:cNvPr id="34" name="Rectangle: Rounded Corners 91">
              <a:extLst>
                <a:ext uri="{FF2B5EF4-FFF2-40B4-BE49-F238E27FC236}">
                  <a16:creationId xmlns:a16="http://schemas.microsoft.com/office/drawing/2014/main" id="{0435EEF7-CA37-4BCB-846E-34308B7E6409}"/>
                </a:ext>
              </a:extLst>
            </p:cNvPr>
            <p:cNvSpPr/>
            <p:nvPr/>
          </p:nvSpPr>
          <p:spPr>
            <a:xfrm>
              <a:off x="14291468" y="10005323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Public acceptance</a:t>
              </a:r>
              <a:endParaRPr lang="en-GB" sz="1195" dirty="0"/>
            </a:p>
          </p:txBody>
        </p:sp>
        <p:sp>
          <p:nvSpPr>
            <p:cNvPr id="35" name="Rectangle: Rounded Corners 92">
              <a:extLst>
                <a:ext uri="{FF2B5EF4-FFF2-40B4-BE49-F238E27FC236}">
                  <a16:creationId xmlns:a16="http://schemas.microsoft.com/office/drawing/2014/main" id="{34F0DD50-554E-4606-9E44-A81584EF0BFB}"/>
                </a:ext>
              </a:extLst>
            </p:cNvPr>
            <p:cNvSpPr/>
            <p:nvPr/>
          </p:nvSpPr>
          <p:spPr>
            <a:xfrm>
              <a:off x="13048186" y="11177779"/>
              <a:ext cx="2520894" cy="1080383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Commercial operating framework</a:t>
              </a:r>
              <a:endParaRPr lang="en-GB" sz="1195" dirty="0"/>
            </a:p>
          </p:txBody>
        </p:sp>
        <p:sp>
          <p:nvSpPr>
            <p:cNvPr id="36" name="Rectangle: Rounded Corners 93">
              <a:extLst>
                <a:ext uri="{FF2B5EF4-FFF2-40B4-BE49-F238E27FC236}">
                  <a16:creationId xmlns:a16="http://schemas.microsoft.com/office/drawing/2014/main" id="{13895BA4-FAC7-4D14-BB64-5FA8BB272ECA}"/>
                </a:ext>
              </a:extLst>
            </p:cNvPr>
            <p:cNvSpPr/>
            <p:nvPr/>
          </p:nvSpPr>
          <p:spPr>
            <a:xfrm>
              <a:off x="11770575" y="12364487"/>
              <a:ext cx="2520894" cy="1080383"/>
            </a:xfrm>
            <a:prstGeom prst="roundRect">
              <a:avLst/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Validation + enforcement</a:t>
              </a:r>
              <a:endParaRPr lang="en-GB" sz="1195" dirty="0"/>
            </a:p>
          </p:txBody>
        </p:sp>
        <p:sp>
          <p:nvSpPr>
            <p:cNvPr id="37" name="Rectangle: Rounded Corners 79">
              <a:extLst>
                <a:ext uri="{FF2B5EF4-FFF2-40B4-BE49-F238E27FC236}">
                  <a16:creationId xmlns:a16="http://schemas.microsoft.com/office/drawing/2014/main" id="{F10C4990-1B9C-4FA3-8B8D-49CB42BCBE9D}"/>
                </a:ext>
              </a:extLst>
            </p:cNvPr>
            <p:cNvSpPr/>
            <p:nvPr/>
          </p:nvSpPr>
          <p:spPr>
            <a:xfrm>
              <a:off x="16538819" y="7684293"/>
              <a:ext cx="2520894" cy="1080383"/>
            </a:xfrm>
            <a:prstGeom prst="roundRect">
              <a:avLst/>
            </a:prstGeom>
            <a:gradFill>
              <a:gsLst>
                <a:gs pos="5000">
                  <a:srgbClr val="A8D3C5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Drone DVLA</a:t>
              </a:r>
              <a:endParaRPr lang="en-GB" sz="1195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0444341" y="218028"/>
            <a:ext cx="1567552" cy="1819837"/>
            <a:chOff x="21752373" y="573756"/>
            <a:chExt cx="2315715" cy="2688410"/>
          </a:xfrm>
        </p:grpSpPr>
        <p:sp>
          <p:nvSpPr>
            <p:cNvPr id="39" name="Rectangle: Rounded Corners 28">
              <a:extLst>
                <a:ext uri="{FF2B5EF4-FFF2-40B4-BE49-F238E27FC236}">
                  <a16:creationId xmlns:a16="http://schemas.microsoft.com/office/drawing/2014/main" id="{60161414-5D0B-4415-83A1-D6A2CF42B403}"/>
                </a:ext>
              </a:extLst>
            </p:cNvPr>
            <p:cNvSpPr/>
            <p:nvPr/>
          </p:nvSpPr>
          <p:spPr>
            <a:xfrm>
              <a:off x="21752373" y="573756"/>
              <a:ext cx="2312220" cy="608818"/>
            </a:xfrm>
            <a:prstGeom prst="roundRect">
              <a:avLst/>
            </a:prstGeom>
            <a:solidFill>
              <a:srgbClr val="A8D3C5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532" tIns="22766" rIns="45532" bIns="227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95" dirty="0"/>
                <a:t>IAG can do</a:t>
              </a:r>
              <a:endParaRPr lang="en-GB" sz="1195" dirty="0"/>
            </a:p>
          </p:txBody>
        </p:sp>
        <p:sp>
          <p:nvSpPr>
            <p:cNvPr id="40" name="Rectangle: Rounded Corners 29">
              <a:extLst>
                <a:ext uri="{FF2B5EF4-FFF2-40B4-BE49-F238E27FC236}">
                  <a16:creationId xmlns:a16="http://schemas.microsoft.com/office/drawing/2014/main" id="{73C07F70-DC1F-4FAA-993D-DC8729F58203}"/>
                </a:ext>
              </a:extLst>
            </p:cNvPr>
            <p:cNvSpPr/>
            <p:nvPr/>
          </p:nvSpPr>
          <p:spPr>
            <a:xfrm>
              <a:off x="21755868" y="1274756"/>
              <a:ext cx="2312220" cy="608818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IAG can influence</a:t>
              </a:r>
              <a:endParaRPr lang="en-GB" sz="1195" dirty="0"/>
            </a:p>
          </p:txBody>
        </p:sp>
        <p:sp>
          <p:nvSpPr>
            <p:cNvPr id="41" name="Rectangle: Rounded Corners 30">
              <a:extLst>
                <a:ext uri="{FF2B5EF4-FFF2-40B4-BE49-F238E27FC236}">
                  <a16:creationId xmlns:a16="http://schemas.microsoft.com/office/drawing/2014/main" id="{A01CDB0A-9AB1-4A22-A051-3FB820AF0E22}"/>
                </a:ext>
              </a:extLst>
            </p:cNvPr>
            <p:cNvSpPr/>
            <p:nvPr/>
          </p:nvSpPr>
          <p:spPr>
            <a:xfrm>
              <a:off x="21755868" y="1967923"/>
              <a:ext cx="2312220" cy="608818"/>
            </a:xfrm>
            <a:prstGeom prst="roundRect">
              <a:avLst/>
            </a:prstGeom>
            <a:solidFill>
              <a:srgbClr val="E8A1A1">
                <a:alpha val="70000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95" dirty="0"/>
                <a:t>Beyond control of IAG</a:t>
              </a:r>
              <a:endParaRPr lang="en-GB" sz="1195" dirty="0"/>
            </a:p>
          </p:txBody>
        </p:sp>
        <p:sp>
          <p:nvSpPr>
            <p:cNvPr id="42" name="Rectangle: Rounded Corners 31">
              <a:extLst>
                <a:ext uri="{FF2B5EF4-FFF2-40B4-BE49-F238E27FC236}">
                  <a16:creationId xmlns:a16="http://schemas.microsoft.com/office/drawing/2014/main" id="{D9459E7A-C0FA-4EF9-9C87-F4D974254674}"/>
                </a:ext>
              </a:extLst>
            </p:cNvPr>
            <p:cNvSpPr/>
            <p:nvPr/>
          </p:nvSpPr>
          <p:spPr>
            <a:xfrm>
              <a:off x="21752373" y="2653348"/>
              <a:ext cx="2312220" cy="608818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95" dirty="0">
                  <a:solidFill>
                    <a:schemeClr val="bg1"/>
                  </a:solidFill>
                </a:rPr>
                <a:t>IAG actions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456381" y="434656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35009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Working groups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1339181"/>
            <a:ext cx="104514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OSC group</a:t>
            </a:r>
            <a:r>
              <a:rPr lang="en-GB" dirty="0"/>
              <a:t> – Propose method to tackle challenges associated with today’s OSC risk assessment procedure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err="1"/>
              <a:t>DevSpace</a:t>
            </a:r>
            <a:r>
              <a:rPr lang="en-GB" b="1" dirty="0"/>
              <a:t> group</a:t>
            </a:r>
            <a:r>
              <a:rPr lang="en-GB" dirty="0"/>
              <a:t> – White paper outlining requirements and possible solutions for Development space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Public and Commercial perceptions </a:t>
            </a:r>
            <a:r>
              <a:rPr lang="en-GB" dirty="0"/>
              <a:t>– plan for handling issues around public attitudes and defining possible routes to increasing the awareness of drone services in other industry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6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Group participants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09077"/>
              </p:ext>
            </p:extLst>
          </p:nvPr>
        </p:nvGraphicFramePr>
        <p:xfrm>
          <a:off x="881699" y="1573237"/>
          <a:ext cx="10377802" cy="463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8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OSC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Devspace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Public perception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PARTICIPANT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ORGANISATION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PARTICIPANT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ORGANISATION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PARTICIPANT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ORGANISATION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Phil Binks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Altitude Angel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Phil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Binks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Altitude Angel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Craig Roberts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PWC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Mike Gadd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Altitude Angel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Graham Brown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ARPAS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Graham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Brown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ARPAS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Graham Brown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ARPAS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Geoff Pugh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Consortiq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Ian William-Wynne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Blue Bear Systems Research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Rupert Dent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ARPAS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Nick Rogers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Sky-Futures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Gavin Goudie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James Dunthorne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ARPAS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Rikke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Carmichael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Network Rail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Philip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Tarry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Halo Drones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David Walters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Blue Bear Systems Research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Gavin Goudie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Blue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Bear Systems Research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Rikke</a:t>
                      </a: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Carmichael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Network Rail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Simon Merriman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British Standards Institute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Kathy </a:t>
                      </a: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Nothstine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NESTA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Geoff Pugh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Consortiq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Simon </a:t>
                      </a: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Ritterband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Moon rock</a:t>
                      </a:r>
                      <a:r>
                        <a:rPr lang="en-GB" sz="16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Insurance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Stuart </a:t>
                      </a:r>
                      <a:r>
                        <a:rPr lang="en-GB" sz="1600" dirty="0" err="1">
                          <a:effectLst/>
                        </a:rPr>
                        <a:t>McGlynn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Cyberhawk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Iain </a:t>
                      </a:r>
                      <a:r>
                        <a:rPr lang="en-GB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Gray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Cranfield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Philip Tarry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Halo Drones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Simon </a:t>
                      </a:r>
                      <a:r>
                        <a:rPr lang="en-GB" sz="1600" dirty="0" err="1">
                          <a:effectLst/>
                        </a:rPr>
                        <a:t>Ritterband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Moon Rock Insurance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Nick Rogers</a:t>
                      </a:r>
                      <a:endParaRPr lang="en-GB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Sky-Futures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8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OSC group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A6D13E-B024-4D88-81B3-477E8A0E09FE}"/>
              </a:ext>
            </a:extLst>
          </p:cNvPr>
          <p:cNvSpPr txBox="1"/>
          <p:nvPr/>
        </p:nvSpPr>
        <p:spPr>
          <a:xfrm>
            <a:off x="273108" y="899654"/>
            <a:ext cx="104514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Summary of outputs</a:t>
            </a:r>
          </a:p>
          <a:p>
            <a:pPr>
              <a:lnSpc>
                <a:spcPct val="200000"/>
              </a:lnSpc>
            </a:pPr>
            <a:endParaRPr lang="en-GB" dirty="0"/>
          </a:p>
          <a:p>
            <a:pPr>
              <a:lnSpc>
                <a:spcPct val="200000"/>
              </a:lnSpc>
            </a:pPr>
            <a:r>
              <a:rPr lang="en-GB" dirty="0"/>
              <a:t>Working group has drafted a proposal for a 3-stage project: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To develop an interactive tool (e.g. web-based, app) to support the development of risk-assessments by operators by highlighting ground/air-risk considerations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Evolution from generic risk-assessment methods to addressing more specific scenarios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Explore initial methods to quantify the operational risk post-mitigation strategy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endParaRPr lang="en-GB" dirty="0"/>
          </a:p>
          <a:p>
            <a:pPr marL="742950" lvl="1" indent="-285750">
              <a:lnSpc>
                <a:spcPct val="200000"/>
              </a:lnSpc>
              <a:buFont typeface="Arial" charset="0"/>
              <a:buChar char="•"/>
            </a:pPr>
            <a:endParaRPr lang="en-GB" dirty="0"/>
          </a:p>
          <a:p>
            <a:pPr>
              <a:lnSpc>
                <a:spcPct val="200000"/>
              </a:lnSpc>
            </a:pPr>
            <a:endParaRPr lang="en-GB" dirty="0"/>
          </a:p>
          <a:p>
            <a:pPr>
              <a:lnSpc>
                <a:spcPct val="200000"/>
              </a:lnSpc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19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OSC group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1339181"/>
            <a:ext cx="104514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Progress</a:t>
            </a:r>
          </a:p>
          <a:p>
            <a:pPr>
              <a:lnSpc>
                <a:spcPct val="200000"/>
              </a:lnSpc>
            </a:pPr>
            <a:r>
              <a:rPr lang="en-GB" dirty="0"/>
              <a:t>Initially, working group explored the development of standard scenarios; the group then migrated towards addressing challenges faced by both the regulator and the operators</a:t>
            </a:r>
          </a:p>
          <a:p>
            <a:pPr>
              <a:lnSpc>
                <a:spcPct val="200000"/>
              </a:lnSpc>
            </a:pPr>
            <a:r>
              <a:rPr lang="en-GB" b="1" u="sng" dirty="0"/>
              <a:t>Issues</a:t>
            </a:r>
          </a:p>
          <a:p>
            <a:pPr>
              <a:lnSpc>
                <a:spcPct val="200000"/>
              </a:lnSpc>
            </a:pPr>
            <a:r>
              <a:rPr lang="en-GB" dirty="0"/>
              <a:t>None </a:t>
            </a:r>
            <a:r>
              <a:rPr lang="mr-IN" dirty="0"/>
              <a:t>–</a:t>
            </a:r>
            <a:r>
              <a:rPr lang="en-GB" dirty="0"/>
              <a:t> group were well motivated</a:t>
            </a:r>
            <a:endParaRPr lang="en-GB" b="1" u="sng" dirty="0"/>
          </a:p>
          <a:p>
            <a:pPr>
              <a:lnSpc>
                <a:spcPct val="200000"/>
              </a:lnSpc>
            </a:pPr>
            <a:r>
              <a:rPr lang="en-GB" b="1" u="sng" dirty="0"/>
              <a:t>Next steps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Formal review of proposal by wider IAG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18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 err="1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DevSpace</a:t>
            </a:r>
            <a:endParaRPr lang="en-US" sz="2390" dirty="0">
              <a:solidFill>
                <a:srgbClr val="7A68A0"/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899654"/>
            <a:ext cx="104514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1600" b="1" u="sng" dirty="0"/>
              <a:t>Summary of outputs</a:t>
            </a:r>
          </a:p>
          <a:p>
            <a:pPr>
              <a:lnSpc>
                <a:spcPct val="200000"/>
              </a:lnSpc>
            </a:pPr>
            <a:r>
              <a:rPr lang="en-GB" sz="1600" dirty="0"/>
              <a:t>Main issues highlighted were complexity of applying for permissions to test new applications and the lack of a formal notification system to enable more complex UAV testing within a given area.</a:t>
            </a:r>
          </a:p>
          <a:p>
            <a:pPr>
              <a:lnSpc>
                <a:spcPct val="200000"/>
              </a:lnSpc>
            </a:pPr>
            <a:r>
              <a:rPr lang="en-GB" sz="1600" dirty="0"/>
              <a:t>It was highlighted as essential that any solution did not require formal changes to airspace or have major impact on other airspace users.</a:t>
            </a:r>
          </a:p>
          <a:p>
            <a:pPr>
              <a:lnSpc>
                <a:spcPct val="200000"/>
              </a:lnSpc>
            </a:pPr>
            <a:r>
              <a:rPr lang="en-GB" sz="1600" dirty="0"/>
              <a:t>1) NOTDO/DROTAM (TBC) </a:t>
            </a:r>
            <a:r>
              <a:rPr lang="mr-IN" sz="1600" dirty="0"/>
              <a:t>–</a:t>
            </a:r>
            <a:r>
              <a:rPr lang="en-GB" sz="1600" dirty="0"/>
              <a:t> notification of drone activity within a given area, could specify minimum equipage levels etc. </a:t>
            </a:r>
          </a:p>
          <a:p>
            <a:pPr>
              <a:lnSpc>
                <a:spcPct val="200000"/>
              </a:lnSpc>
            </a:pPr>
            <a:r>
              <a:rPr lang="en-GB" sz="1600" dirty="0"/>
              <a:t>2) Collective OSC </a:t>
            </a:r>
            <a:r>
              <a:rPr lang="mr-IN" sz="1600" dirty="0"/>
              <a:t>–</a:t>
            </a:r>
            <a:r>
              <a:rPr lang="en-GB" sz="1600" dirty="0"/>
              <a:t> </a:t>
            </a:r>
            <a:r>
              <a:rPr lang="en-GB" sz="1600" dirty="0" err="1"/>
              <a:t>Possiblity</a:t>
            </a:r>
            <a:r>
              <a:rPr lang="en-GB" sz="1600" dirty="0"/>
              <a:t> to create an overarching OSC within an area to cover certain types of operation that organisations could then ’sign-up’ to, OSC would need to specify things such as:]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GB" sz="1600" dirty="0"/>
              <a:t>Minimum equipage levels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GB" sz="1600" dirty="0"/>
              <a:t>Minimum currency and competency levels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GB" sz="1600" dirty="0"/>
              <a:t>Rules of the air</a:t>
            </a:r>
          </a:p>
          <a:p>
            <a:pPr>
              <a:lnSpc>
                <a:spcPct val="200000"/>
              </a:lnSpc>
            </a:pPr>
            <a:r>
              <a:rPr lang="en-GB" sz="1600" dirty="0"/>
              <a:t> </a:t>
            </a:r>
          </a:p>
          <a:p>
            <a:pPr>
              <a:lnSpc>
                <a:spcPct val="200000"/>
              </a:lnSpc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58860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 err="1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DevSpace</a:t>
            </a:r>
            <a:endParaRPr lang="en-US" sz="2390" dirty="0">
              <a:solidFill>
                <a:srgbClr val="7A68A0"/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8797C52-C0C0-4E06-8A5D-ADAD742F2927}"/>
              </a:ext>
            </a:extLst>
          </p:cNvPr>
          <p:cNvSpPr txBox="1"/>
          <p:nvPr/>
        </p:nvSpPr>
        <p:spPr>
          <a:xfrm>
            <a:off x="273108" y="899654"/>
            <a:ext cx="104514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Progress</a:t>
            </a:r>
          </a:p>
          <a:p>
            <a:pPr>
              <a:lnSpc>
                <a:spcPct val="200000"/>
              </a:lnSpc>
            </a:pPr>
            <a:r>
              <a:rPr lang="en-GB" dirty="0"/>
              <a:t>Initial workshop to cover challenges and potential solutions</a:t>
            </a:r>
          </a:p>
          <a:p>
            <a:pPr>
              <a:lnSpc>
                <a:spcPct val="200000"/>
              </a:lnSpc>
            </a:pPr>
            <a:r>
              <a:rPr lang="en-GB" dirty="0"/>
              <a:t>High level draft document with section headers and outline content</a:t>
            </a:r>
            <a:endParaRPr lang="en-GB" b="1" u="sng" dirty="0"/>
          </a:p>
          <a:p>
            <a:pPr>
              <a:lnSpc>
                <a:spcPct val="200000"/>
              </a:lnSpc>
            </a:pPr>
            <a:r>
              <a:rPr lang="en-GB" b="1" u="sng" dirty="0"/>
              <a:t>Issues</a:t>
            </a:r>
          </a:p>
          <a:p>
            <a:pPr>
              <a:lnSpc>
                <a:spcPct val="200000"/>
              </a:lnSpc>
            </a:pPr>
            <a:r>
              <a:rPr lang="en-GB" dirty="0"/>
              <a:t>Ability to commit time and resource to the working group</a:t>
            </a:r>
          </a:p>
          <a:p>
            <a:pPr>
              <a:lnSpc>
                <a:spcPct val="200000"/>
              </a:lnSpc>
            </a:pPr>
            <a:r>
              <a:rPr lang="en-GB" dirty="0"/>
              <a:t>Disagreement over best approach</a:t>
            </a:r>
          </a:p>
          <a:p>
            <a:pPr>
              <a:lnSpc>
                <a:spcPct val="200000"/>
              </a:lnSpc>
            </a:pPr>
            <a:r>
              <a:rPr lang="en-GB" dirty="0"/>
              <a:t>Overlap with areas of the OSC working group</a:t>
            </a:r>
          </a:p>
          <a:p>
            <a:pPr>
              <a:lnSpc>
                <a:spcPct val="200000"/>
              </a:lnSpc>
            </a:pPr>
            <a:r>
              <a:rPr lang="en-GB" b="1" u="sng" dirty="0"/>
              <a:t>Next steps</a:t>
            </a:r>
          </a:p>
          <a:p>
            <a:pPr>
              <a:lnSpc>
                <a:spcPct val="200000"/>
              </a:lnSpc>
            </a:pPr>
            <a:r>
              <a:rPr lang="en-GB" dirty="0"/>
              <a:t>IAG to decide if this group is a priority and whether we want to take it forward – if so, how can we increase time committed to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41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41200" cy="6858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73108" y="439528"/>
            <a:ext cx="95464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" dirty="0">
                <a:solidFill>
                  <a:srgbClr val="7A68A0"/>
                </a:solidFill>
                <a:latin typeface="Calibri Regular" charset="0"/>
                <a:ea typeface="Calibri Regular" charset="0"/>
                <a:cs typeface="Calibri Regular" charset="0"/>
              </a:rPr>
              <a:t>Public Perception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927057"/>
            <a:ext cx="3020992" cy="0"/>
          </a:xfrm>
          <a:prstGeom prst="line">
            <a:avLst/>
          </a:prstGeom>
          <a:ln w="25400">
            <a:solidFill>
              <a:srgbClr val="7A6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48469F6-7492-4A5A-99DA-7E94F6F11305}"/>
              </a:ext>
            </a:extLst>
          </p:cNvPr>
          <p:cNvSpPr txBox="1"/>
          <p:nvPr/>
        </p:nvSpPr>
        <p:spPr>
          <a:xfrm>
            <a:off x="273107" y="815246"/>
            <a:ext cx="9819607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b="1" u="sng" dirty="0"/>
              <a:t>Summary of outputs</a:t>
            </a:r>
          </a:p>
          <a:p>
            <a:pPr>
              <a:lnSpc>
                <a:spcPct val="200000"/>
              </a:lnSpc>
            </a:pPr>
            <a:r>
              <a:rPr lang="en-US" dirty="0"/>
              <a:t>Perceived lack of awareness among industry customers </a:t>
            </a:r>
          </a:p>
          <a:p>
            <a:pPr>
              <a:lnSpc>
                <a:spcPct val="200000"/>
              </a:lnSpc>
            </a:pPr>
            <a:r>
              <a:rPr lang="en-US" dirty="0"/>
              <a:t>Risk of negative public perception</a:t>
            </a:r>
          </a:p>
          <a:p>
            <a:pPr>
              <a:lnSpc>
                <a:spcPct val="200000"/>
              </a:lnSpc>
            </a:pPr>
            <a:r>
              <a:rPr lang="en-GB" dirty="0"/>
              <a:t>Prioritised and considered the following groups:</a:t>
            </a:r>
          </a:p>
          <a:p>
            <a:pPr lvl="1"/>
            <a:r>
              <a:rPr lang="en-GB" b="1" dirty="0"/>
              <a:t>Commercial </a:t>
            </a:r>
            <a:r>
              <a:rPr lang="mr-IN" b="1" dirty="0"/>
              <a:t>–</a:t>
            </a:r>
            <a:r>
              <a:rPr lang="en-GB" b="1" dirty="0"/>
              <a:t> Supply and demand sides</a:t>
            </a:r>
            <a:endParaRPr lang="en-GB" dirty="0"/>
          </a:p>
          <a:p>
            <a:pPr lvl="1"/>
            <a:r>
              <a:rPr lang="en-GB" b="1" dirty="0"/>
              <a:t>Public Users &amp; Public Non-Users</a:t>
            </a:r>
            <a:endParaRPr lang="en-GB" dirty="0"/>
          </a:p>
          <a:p>
            <a:endParaRPr lang="en-GB" sz="1050" i="1" dirty="0"/>
          </a:p>
          <a:p>
            <a:r>
              <a:rPr lang="en-GB" i="1" dirty="0"/>
              <a:t>Commercial Perceptions (Demand side):</a:t>
            </a:r>
          </a:p>
          <a:p>
            <a:pPr lvl="1"/>
            <a:r>
              <a:rPr lang="en-GB" dirty="0"/>
              <a:t>Produce recommendations for cross-sector development</a:t>
            </a:r>
          </a:p>
          <a:p>
            <a:pPr lvl="1"/>
            <a:r>
              <a:rPr lang="en-GB" dirty="0"/>
              <a:t>Engage with trade bodies to promote business cases </a:t>
            </a:r>
          </a:p>
          <a:p>
            <a:endParaRPr lang="en-GB" sz="1050" dirty="0"/>
          </a:p>
          <a:p>
            <a:r>
              <a:rPr lang="en-GB" i="1" dirty="0"/>
              <a:t>Public Perception (Non-users):</a:t>
            </a:r>
          </a:p>
          <a:p>
            <a:pPr lvl="1"/>
            <a:r>
              <a:rPr lang="en-GB" dirty="0"/>
              <a:t>Reviewed existing studies of public perception of drones, to identify need for action and most significant concerns. </a:t>
            </a:r>
          </a:p>
          <a:p>
            <a:pPr lvl="1"/>
            <a:r>
              <a:rPr lang="en-GB" dirty="0"/>
              <a:t>Outcomes:- Highlight and share positive user stories, especially in Blue lights or Infrastructure monitoring use cases. Identify a strategy to address privacy &amp; misuse concerns.</a:t>
            </a:r>
          </a:p>
        </p:txBody>
      </p:sp>
    </p:spTree>
    <p:extLst>
      <p:ext uri="{BB962C8B-B14F-4D97-AF65-F5344CB8AC3E}">
        <p14:creationId xmlns:p14="http://schemas.microsoft.com/office/powerpoint/2010/main" val="340253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5DD7989B873C46815A7AD939B35D35" ma:contentTypeVersion="7" ma:contentTypeDescription="Create a new document." ma:contentTypeScope="" ma:versionID="ed0fd1a3623fa499a09b206b71147adb">
  <xsd:schema xmlns:xsd="http://www.w3.org/2001/XMLSchema" xmlns:xs="http://www.w3.org/2001/XMLSchema" xmlns:p="http://schemas.microsoft.com/office/2006/metadata/properties" xmlns:ns2="27a64b00-9411-4831-8aa5-eb25e02151e5" xmlns:ns3="667e4580-a183-4a1e-858c-fd6565c2da1a" xmlns:ns4="7cf58a36-3e38-42a8-8e81-fbd97edf760e" targetNamespace="http://schemas.microsoft.com/office/2006/metadata/properties" ma:root="true" ma:fieldsID="0fc738ec9cf4c290ebbe7d2cd1de8cfe" ns2:_="" ns3:_="" ns4:_="">
    <xsd:import namespace="27a64b00-9411-4831-8aa5-eb25e02151e5"/>
    <xsd:import namespace="667e4580-a183-4a1e-858c-fd6565c2da1a"/>
    <xsd:import namespace="7cf58a36-3e38-42a8-8e81-fbd97edf76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64b00-9411-4831-8aa5-eb25e0215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e4580-a183-4a1e-858c-fd6565c2da1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58a36-3e38-42a8-8e81-fbd97edf760e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6E418D-BC8C-4F5F-B861-CEE22432FF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76D17F-EA9B-4512-9F0D-F08FDE14BB95}">
  <ds:schemaRefs>
    <ds:schemaRef ds:uri="667e4580-a183-4a1e-858c-fd6565c2da1a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7cf58a36-3e38-42a8-8e81-fbd97edf760e"/>
    <ds:schemaRef ds:uri="http://schemas.openxmlformats.org/package/2006/metadata/core-properties"/>
    <ds:schemaRef ds:uri="27a64b00-9411-4831-8aa5-eb25e02151e5"/>
  </ds:schemaRefs>
</ds:datastoreItem>
</file>

<file path=customXml/itemProps3.xml><?xml version="1.0" encoding="utf-8"?>
<ds:datastoreItem xmlns:ds="http://schemas.openxmlformats.org/officeDocument/2006/customXml" ds:itemID="{5A6558A6-2635-44D2-8274-FAD384373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a64b00-9411-4831-8aa5-eb25e02151e5"/>
    <ds:schemaRef ds:uri="667e4580-a183-4a1e-858c-fd6565c2da1a"/>
    <ds:schemaRef ds:uri="7cf58a36-3e38-42a8-8e81-fbd97edf76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6068</TotalTime>
  <Words>882</Words>
  <Application>Microsoft Office PowerPoint</Application>
  <PresentationFormat>Custom</PresentationFormat>
  <Paragraphs>186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Mayo</dc:creator>
  <cp:lastModifiedBy>Baker, Gordon (Business Growth)</cp:lastModifiedBy>
  <cp:revision>244</cp:revision>
  <cp:lastPrinted>2018-06-18T07:39:08Z</cp:lastPrinted>
  <dcterms:modified xsi:type="dcterms:W3CDTF">2019-01-24T11:51:24Z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0x0101007A5DD7989B873C46815A7AD939B35D35</vt:lpwstr>
  </property>
  <property fmtid="{D5CDD505-2E9C-101B-9397-08002B2CF9AE}" pid="3" name="_dlc_DocIdItemGuid">
    <vt:lpwstr>378957f1-4bab-4662-9111-5d607567f996</vt:lpwstr>
  </property>
  <property fmtid="{D5CDD505-2E9C-101B-9397-08002B2CF9AE}" pid="4" name="Project Name">
    <vt:lpwstr/>
  </property>
</Properties>
</file>